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notesSlides/notesSlide15.xml" ContentType="application/vnd.openxmlformats-officedocument.presentationml.notesSlide+xml"/>
  <Override PartName="/ppt/ink/ink3.xml" ContentType="application/inkml+xml"/>
  <Override PartName="/ppt/notesSlides/notesSlide16.xml" ContentType="application/vnd.openxmlformats-officedocument.presentationml.notesSlide+xml"/>
  <Override PartName="/ppt/ink/ink4.xml" ContentType="application/inkml+xml"/>
  <Override PartName="/ppt/notesSlides/notesSlide17.xml" ContentType="application/vnd.openxmlformats-officedocument.presentationml.notesSlide+xml"/>
  <Override PartName="/ppt/ink/ink5.xml" ContentType="application/inkml+xml"/>
  <Override PartName="/ppt/notesSlides/notesSlide18.xml" ContentType="application/vnd.openxmlformats-officedocument.presentationml.notesSlide+xml"/>
  <Override PartName="/ppt/ink/ink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4" r:id="rId2"/>
    <p:sldId id="331" r:id="rId3"/>
    <p:sldId id="257" r:id="rId4"/>
    <p:sldId id="333" r:id="rId5"/>
    <p:sldId id="325" r:id="rId6"/>
    <p:sldId id="363" r:id="rId7"/>
    <p:sldId id="365" r:id="rId8"/>
    <p:sldId id="366" r:id="rId9"/>
    <p:sldId id="339" r:id="rId10"/>
    <p:sldId id="323" r:id="rId11"/>
    <p:sldId id="342" r:id="rId12"/>
    <p:sldId id="343" r:id="rId13"/>
    <p:sldId id="357" r:id="rId14"/>
    <p:sldId id="353" r:id="rId15"/>
    <p:sldId id="358" r:id="rId16"/>
    <p:sldId id="360" r:id="rId17"/>
    <p:sldId id="361" r:id="rId18"/>
    <p:sldId id="359" r:id="rId19"/>
    <p:sldId id="351" r:id="rId20"/>
    <p:sldId id="350" r:id="rId21"/>
    <p:sldId id="273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B7B"/>
    <a:srgbClr val="595959"/>
    <a:srgbClr val="F5F5F5"/>
    <a:srgbClr val="C14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9" autoAdjust="0"/>
    <p:restoredTop sz="74143" autoAdjust="0"/>
  </p:normalViewPr>
  <p:slideViewPr>
    <p:cSldViewPr>
      <p:cViewPr>
        <p:scale>
          <a:sx n="67" d="100"/>
          <a:sy n="67" d="100"/>
        </p:scale>
        <p:origin x="1200" y="144"/>
      </p:cViewPr>
      <p:guideLst>
        <p:guide orient="horz" pos="216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25:58.21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2361 6693 16383,'-58'0'0,"4"0"0,5 0 0,-2 0 0,-17 0 0,-2 0 0,0 0 0,-7 0 0,7-14 0,-1-2 0,2-23 0,7 0 0,16 1 0,-5-5 0,5-11 0,7 6 0,0-2 0,1-3 0,-6-8 0,9 9 0,0 1 0,-2 3 0,-8-18 0,-15-13 0,16 17 0,11 20 0,0 0 0,-14-19 0,-1 4 0,-9-17 0,16 4 0,-5 5 0,4-23 0,1 13 0,20 26 0,1-1 0,-13-42 0,15 41 0,1-1 0,-9-40 0,9 31 0,0-2 0,3 8 0,0 1 0,0-1 0,0 0 0,1-5 0,0 0 0,4-1 0,0-1 0,-4-5 0,0-1 0,2-10 0,0 2 0,-2 22 0,1 2 0,2-4 0,2 0 0,0 4 0,-1 1 0,-3-2 0,-1 0 0,3-4 0,0 1 0,-2 4 0,0 2 0,-1-1 0,1-1 0,-2-11 0,-1 0 0,2 9 0,-1 0 0,1-9 0,-1 0 0,1 6 0,1 0 0,1-2 0,2 1 0,-10-39 0,10 37 0,2 0 0,5-37 0,-2 11 0,0-3 0,4 25 0,0 0 0,0-37 0,0 3 0,0 6 0,0 29 0,0 1 0,0-18 0,7-2 0,2-8 0,14 11 0,1-1 0,8 1 0,-1 9 0,-1 2 0,7 7 0,-7 10 0,14-2 0,-15 13 0,11 3 0,-5 4 0,7-1 0,-2 11 0,2-11 0,-1 13 0,7-7 0,3 0 0,7-1 0,1 6 0,9-6 0,2 12 0,0-13 0,17 12 0,7-13 0,-41 17 0,0 1 0,41-13 0,-45 13 0,-1 1 0,35-4 0,-32 7 0,1 1 0,40-9 0,-43 8 0,1 1 0,42-1 0,-41 2 0,1-1 0,-1 3 0,0 1 0,0-1 0,0 0 0,1-3 0,-1 1 0,41-2 0,-42 4 0,-1 0 0,33-9 0,18 12 0,-18-12 0,18 12 0,-18-12 0,-21 9 0,1 0 0,26-4 0,-27 1 0,1-1 0,-9 4 0,-2 0 0,1-3 0,1-1 0,9 0 0,1 0 0,-5 0 0,0 0 0,-6 4 0,2 0 0,21-4 0,-2 1 0,19 5 0,-20-1 0,4-1 0,-10 0 0,0 1 0,0 3 0,2-1 0,9-2 0,0-1 0,-13 5 0,0 0 0,6 0 0,0 0 0,-3 0 0,-3 0 0,-4 0 0,-1 0 0,2 0 0,0 0 0,-8 0 0,0 0 0,5 0 0,1 0 0,2 0 0,2 0 0,8 0 0,1 0 0,-11 0 0,0 0 0,15 3 0,-1 2 0,-16 0 0,-2 0 0,13 4 0,1 1 0,-6-2 0,0 2 0,-5 2 0,-2 1 0,-2-4 0,-1 1 0,37 21 0,-41-18 0,0 1 0,1 2 0,-1 2 0,41 15 0,-3 6 0,-17 2 0,6 6 0,-13 1 0,6 6 0,-8-4 0,0 11 0,1-4 0,-1 6 0,-8-8 0,6 6 0,-13-6 0,7 8 0,-16-1 0,6 1 0,-5 5 0,-1-5 0,0 14 0,-10-16 0,-5 7 0,5 0 0,-13-7 0,7 6 0,-9-8 0,-6 0 0,-1-9 0,-7 7 0,0-15 0,0 6 0,0-14 0,0 4 0,0-4 0,-6-1 0,-7 6 0,-2-6 0,-4 0 0,6 6 0,-5-13 0,3 13 0,-3-6 0,-2 7 0,5 1 0,-5-1 0,0 9 0,-3 1 0,-6 9 0,-7 25 0,5-19 0,-5 20 0,6-26 0,2-9 0,0-1 0,1-9 0,0 0 0,-6-5 0,5-3 0,-10-6 0,11-1 0,-5-5 0,1 4 0,4-4 0,-11 6 0,4-6 0,-6 0 0,-9-7 0,-2 8 0,1-5 0,-7 5 0,6-7 0,-8 1 0,1-1 0,-1 1 0,0-1 0,0 1 0,0 0 0,0-1 0,1 1 0,7 5 0,-6-4 0,15 3 0,-7 1 0,0-4 0,7 9 0,-7-9 0,1 10 0,5-5 0,-14 2 0,15 2 0,-15-9 0,15 10 0,-7-5 0,9 0 0,6 3 0,-4-3 0,11 3 0,-4 2 0,11-1 0,-3-1 0,4 1 0,0-1 0,1 1 0,5-1 0,-5 1 0,5-1 0,-5 1 0,0-1 0,4 1 0,-9-1 0,9 1 0,-10-1 0,5 1 0,1-6 0,-6 4 0,6-5 0,-7 7 0,0-1 0,1 1 0,5-7 0,-4 5 0,4-4 0,0 5 0,-5 1 0,11-1 0,-12 8 0,11-6 0,-10 6 0,10-8 0,-9 1 0,9-1 0,-9 1 0,3-1 0,1 1 0,-4-1 0,9 1 0,-8-2 0,2 8 0,-4 1 0,-8 19 0,3-8 0,-2 2 0,11-7 0,-4-12 0,3 13 0,-4-13 0,0 6 0,0-8 0,0 1 0,-1 6 0,7-4 0,-5 4 0,4-7 0,1 1 0,-4-1 0,-3 19 0,5-14 0,-9 13 0,16-10 0,-10-6 0,10 6 0,-10-1 0,10-4 0,-12 11 0,12-11 0,-11 11 0,6-12 0,-2 13 0,-4-6 0,10 7 0,-9-6 0,9 4 0,-10-4 0,4 6 0,0 0 0,-4 1 0,3-1 0,1 0 0,-4 1 0,4-1 0,-6 0 0,0 1 0,0-1 0,-8 2 0,7-8 0,-14 8 0,15-15 0,-13 7 0,13-9 0,-11 1 0,3 7 0,1-10 0,-7 10 0,15-14 0,-13 8 0,13-3 0,-13-3 0,13 2 0,-13-8 0,12 3 0,-11-5 0,11-1 0,-12 2 0,13-2 0,-6 1 0,1 0 0,-3 0 0,1-1 0,-14-4 0,11-3 0,-12-5 0,7 0 0,1 0 0,-1 0 0,1 0 0,-1 0 0,1 0 0,-1-6 0,1-2 0,-1 1 0,1-5 0,-1 10 0,0-10 0,1 5 0,-1-7 0,1 0 0,6 1 0,3 0 0,6 1 0,0-1 0,6 1 0,-4 0 0,5 0 0,-7 0 0,0-1 0,1 1 0,-1-6 0,0 4 0,-7-10 0,6 10 0,-6-10 0,8 4 0,-1 1 0,0 1 0,0 0 0,1 5 0,5-5 0,-4 6 0,10 1 0,-10-2 0,10 2 0,-10-1 0,4 0 0,0-6 0,-4 4 0,4-4 0,0 6 0,2 1 0,5 4 0,1-3 0,0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25:47.76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5456 1793 16383,'70'-55'0,"-4"13"0,-18-16 0,10 17 0,-27-1 0,28-10 0,-13 5 0,18-9 0,-1-6 0,-14 23 0,1 0 0,23-23 0,-24 24 0,0 0 0,24-19 0,0 8 0,1-8 0,4 10 0,-6-1 0,7 0 0,0 1 0,11 5 0,-37 11 0,1 2 0,32-1 0,-21-6 0,-2 1 0,4 7 0,-16-2 0,0 1 0,19-4 0,9-13 0,1 6 0,-1-1 0,0 2 0,-23 15 0,2 2 0,30-6 0,-26 8 0,0 2 0,20 2 0,8 0 0,-23 4 0,1 0 0,25-6 0,-20 9 0,-1 1 0,20-7 0,-41 14 0,1 0 0,-2-7 0,2 1 0,11 6 0,0 0 0,-8-7 0,-2 1 0,6 5 0,-2 2 0,-6-4 0,-2 0 0,43-4 0,-41 7 0,0 0 0,41-6 0,8 7 0,-18 0 0,18 0 0,-19 0 0,9 0 0,-20 0 0,7 0 0,-7 0 0,9 0 0,0 0 0,1 7 0,-1 2 0,1 14 0,-1-6 0,0 13 0,1-12 0,-1 12 0,0-13 0,0 13 0,-9-7 0,7 9 0,-16-3 0,16 3 0,-7-1 0,10 0 0,-8 8 0,6-5 0,-6 11 0,7-11 0,0 12 0,1-13 0,-1 13 0,-7-6 0,6 8 0,-6-1 0,7-6 0,0 5 0,-7-6 0,6 8 0,-13-1 0,4-7 0,-15 4 0,3-13 0,-12 11 0,15-3 0,-14 5 0,6 2 0,-8-2 0,0 0 0,9 1 0,4 18 0,-2-13 0,8 21 0,-15-16 0,13 8 0,-3 10 0,6-8 0,2 8 0,-10-2 0,6-6 0,-6 6 0,8-8 0,-7 1 0,4-8 0,-13-3 0,23 5 0,-23-11 0,12 1 0,-25-14 0,4-8 0,-6 0 0,1 0 0,4 1 0,-4-2 0,-1 1 0,-2 0 0,1 0 0,-6-2 0,6 2 0,-8-2 0,1-4 0,-1 3 0,1-10 0,-1 10 0,1-9 0,0 4 0,-1 0 0,1-5 0,-1 5 0,8-5 0,-6-1 0,6 1 0,-1 0 0,-5-1 0,6 1 0,-1-1 0,-4 1 0,4 0 0,-6-1 0,6 1 0,-4-1 0,4 1 0,-6-1 0,-1 0 0,8 1 0,1 0 0,1 0 0,4 0 0,-12 0 0,13 0 0,-6 6 0,8 2 0,-1 6 0,0 0 0,1 0 0,-7 5 0,5-3 0,-12 3 0,5-7 0,-7 0 0,0 6 0,0-4 0,-5 4 0,3-6 0,-9-1 0,9 1 0,-9-1 0,4 8 0,-5 1 0,0 8 0,1-1 0,-1 0 0,1 1 0,-1-1 0,1 9 0,-6 1 0,-2 1 0,-6 5 0,0-14 0,0 15 0,0-15 0,0 33 0,0-28 0,-13 27 0,3-23 0,-17 7 0,3 10 0,-14 2 0,12-1 0,-10-1 0,12 0 0,-5-7 0,-2 6 0,2-8 0,0-1 0,1-3 0,0 0 0,-8 17 0,8-17 0,1 0 0,-3 13 0,0-7 0,0 6 0,0-8 0,1 0 0,0-9 0,0 7 0,2-15 0,-2 15 0,-6-13 0,4 13 0,-4-13 0,-14 32 0,17-29 0,-24 23 0,29-36 0,-16 7 0,10-13 0,-10 7 0,3-14 0,-1 4 0,-7-9 0,-3 4 0,-8-6 0,0 1 0,1 0 0,-1-1 0,0 1 0,0-1 0,8 1 0,-5-1 0,13 0 0,-14 0 0,15 0 0,-15-6 0,6-2 0,-8-6 0,1 0 0,-1 0 0,8 0 0,-6 0 0,15 0 0,-7 0 0,8 0 0,-7 0 0,6 0 0,-7 0 0,0 0 0,-1 0 0,-9 0 0,-9 0 0,-2 0 0,-10 0 0,10-7 0,-7-2 0,16-6 0,-7 7 0,9-5 0,0 4 0,9 1 0,-7-5 0,6 5 0,0-7 0,-5 7 0,5-4 0,-8 4 0,-6-6 0,-15-2 0,18 9 0,-24-8 0,24 13 0,-17-12 0,8 12 0,-6-12 0,16 6 0,-16-1 0,16-4 0,-16 4 0,16 1 0,-7-6 0,17 13 0,-6-6 0,15 7 0,-15-6 0,14 4 0,-5-4 0,-1 6 0,7 0 0,-15-7 0,6 5 0,-8-4 0,-9 6 0,7 0 0,-16 0 0,7 0 0,-1 0 0,-6 0 0,-11-7 0,13 5 0,-11-5 0,27 7 0,8 0 0,-1 0 0,-17 0 0,17 0 0,1 0 0,-8 0 0,0 0 0,0 0 0,0 0 0,0 0 0,1 0 0,-1 0 0,8-6 0,-5 4 0,5-4 0,-8 0 0,9 4 0,-25-11 0,20 12 0,-22-12 0,18 11 0,8-4 0,-6 6 0,-2 0 0,-12 0 0,1 0 0,-7 0 0,6 0 0,-8 0 0,0 0 0,9 0 0,-7 0 0,16 0 0,-16 0 0,7 0 0,-1 0 0,-6 0 0,7 0 0,-9-7 0,28 6 0,1 0 0,-25-6 0,-24 0 0,18 5 0,-1-5 0,32 6 0,0 2 0,-32-1 0,-7-7 0,9 5 0,1-5 0,9 7 0,-8-7 0,8 5 0,21-2 0,-3 1 0,-43 3 0,39-4 0,-2 0 0,6 3 0,2 0 0,-42-6 0,42 3 0,0 0 0,-43 2 0,23-6 0,0-1 0,-22 1 0,18 2 0,2 1 0,-4-2 0,21 3 0,-1 0 0,-37 3 0,30-3 0,0 0 0,-26 4 0,27 0 0,2 0 0,-12 0 0,22 0 0,0 0 0,-43 0 0,1 0 0,42 0 0,0 0 0,-32 0 0,-8 0 0,20-7 0,-7 6 0,7-6 0,-10 0 0,1 5 0,9-11 0,-7 11 0,7-12 0,19 9 0,0 0 0,-24-4 0,20 1 0,1 0 0,-19 7 0,24-7 0,-1 0 0,-32 7 0,-7-14 0,9 6 0,1-7 0,9 7 0,-6-5 0,5 5 0,-8-7 0,9 8 0,-8-7 0,17 14 0,-7-13 0,10 6 0,7 0 0,-6 1 0,7 1 0,-1 4 0,-6-5 0,15 7 0,-7 0 0,9 0 0,-1 0 0,0 0 0,1 0 0,6 0 0,3 0 0,-1 0 0,5 0 0,-4 0 0,6 0 0,0 0 0,1 0 0,-1 0 0,0 0 0,0 0 0,1 0 0,-1 0 0,0 0 0,1 0 0,-1 0 0,0 0 0,1 0 0,-1-5 0,0 3 0,1-3 0,-1-1 0,6 5 0,-4-5 0,4 1 0,-13 4 0,6-5 0,-6 0 0,7 5 0,-6-4 0,4-1 0,-4 5 0,6-10 0,-7 3 0,12 1 0,-10-4 0,11 9 0,-6-9 0,1 10 0,-12-10 0,15 5 0,-14-7 0,23 2 0,-12-1 0,-1-1 0,-2-5 0,-12-3 0,13-4 0,-14-9 0,6 6 0,-10-14 0,2 5 0,5-5 0,2 0 0,1 0 0,5 1 0,-5 5 0,13-2 0,-4-4 0,3-18 0,0 6 0,2-4 0,7 18 0,-1-9 0,-1-2 0,0-17 0,7 7 0,-6-16 0,12 16 0,-5-7 0,7 9 0,0 1 0,0-1 0,0 0 0,0 9 0,0-7 0,0 15 0,0-15 0,0 6 0,6 1 0,2-7 0,12 6 0,-4-7 0,12-1 0,-12 1 0,12-1 0,-7 8 0,8-6 0,-1 15 0,7-8 0,1 7 0,1 0 0,14-2 0,-15 10 0,23-2 0,-15 2 0,13 4 0,-3-14 0,5 14 0,-6-6 0,4 8 0,-7 1 0,11-10 0,-2 7 0,11-8 0,-9 9 0,16-1 0,-7 0 0,9-1 0,0 8 0,0-6 0,11 11 0,-8-4 0,-32 14 0,-1 1 0,33-8 0,-33 7 0,2 1 0,8-1 0,-2 0 0,24-7 0,-21 11 0,-2 0 0,7-8 0,24 4 0,0-7 0,-37 7 0,0 1 0,34-2 0,-26 2 0,-1 0 0,8-1 0,-14 1 0,2-1 0,28-7 0,-32 7 0,0 1 0,41-2 0,-41 2 0,-2 1 0,33-2 0,-32 1 0,0-1 0,32-7 0,7-1 0,-10 1 0,0 0 0,1 7 0,-1-5 0,-9 6 0,7-8 0,-7 1 0,0-1 0,-2 1 0,-9 0 0,-1 0 0,-7 1 0,6-1 0,-15-4 0,6 3 0,-7-4 0,-8 7 0,6 0 0,-6 0 0,7-1 0,1-5 0,-8 4 0,6-4 0,-6 6 0,7-1 0,1 0 0,-1 1 0,0-7 0,1 5 0,-1 2 0,-7-4 0,6 8 0,-13-9 0,5 5 0,1 0 0,-6 0 0,6 1 0,-8-1 0,1 1 0,-1-1 0,1 1 0,-1-1 0,-5 2 0,4 4 0,-11-3 0,6 4 0,-7-5 0,0-1 0,0 1 0,5 0 0,-9 0 0,8 0 0,-10-5 0,1 4 0,-1-8 0,-5 4 0,0 0 0,0-4 0,-10 8 0,2-4 0,-8 5 0,5-1 0,-6 6 0,4 1 0,-4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29:37.79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46 3097 16383,'0'-60'0,"0"4"0,0 16 0,0-1 0,0-34 0,0-2 0,0-14 0,0 13 0,0 10 0,0-2 0,0-20 0,0 17 0,0-14 0,0 17 0,0 0 0,7 2 0,0 17 0,7 2 0,0 9 0,-1-1 0,1 1 0,-1-1 0,1 1 0,-1-1 0,0 1 0,1-1 0,-1 8 0,0-6 0,-1 13 0,2-13 0,-1 5 0,0-6 0,-6 6 0,6-13 0,-5 12 0,6-14 0,-1 9 0,0-1 0,1-7 0,0 5 0,6-6 0,-6 16 0,6-6 0,-2 13 0,-4-13 0,10 12 0,-5-4 0,6 6 0,-1 0 0,1 1 0,-1 4 0,8-4 0,-6 4 0,13 0 0,-6-5 0,0 10 0,6-4 0,-6 0 0,8-2 0,-1 0 0,0-5 0,1 11 0,-1-10 0,0 4 0,1-6 0,-1-1 0,0 1 0,2-7 0,-8 6 0,6-6 0,4 2 0,-1 4 0,8 2 0,-11 6 0,-6 7 0,4-1 0,-12 2 0,13-1 0,-13 6 0,12-6 0,-11 12 0,4-5 0,1 6 0,-6 0 0,13 0 0,-13 0 0,12 0 0,-11 0 0,11 0 0,-11 0 0,11 0 0,-11 0 0,4-6 0,-6 5 0,-1-5 0,8 0 0,-6 5 0,5-5 0,-6 6 0,6 0 0,-4 0 0,4-6 0,-6 5 0,-1-4 0,1 5 0,-7 0 0,5 0 0,-4 0 0,-1 0 0,5 0 0,-10 0 0,10 0 0,-10 0 0,9 0 0,-9 0 0,10 0 0,-10 4 0,10-2 0,-11 8 0,11-4 0,-10 1 0,10 3 0,-11-3 0,5-1 0,1 5 0,-6-10 0,5 5 0,0-1 0,-4-3 0,10 8 0,-11-8 0,11 9 0,-10-10 0,10 5 0,-11-6 0,5 4 0,-1 3 0,-3-1 0,3 3 0,0-7 0,-4 8 0,4-5 0,-5 11 0,-5-4 0,3 4 0,-2-1 0,-1-2 0,3 3 0,-2 1 0,-1-5 0,5 11 0,-4-4 0,5-1 0,0 5 0,0-4 0,0 6 0,0-1 0,0 1 0,6-1 0,-4 1 0,9-1 0,-4 1 0,0-1 0,4 1 0,-3 6 0,5-4 0,1 4 0,-2-6 0,8 0 0,-6 0 0,6 1 0,-8-2 0,2 8 0,-2-6 0,2 5 0,-1 1 0,-5-6 0,4 6 0,-10-1 0,9-4 0,-8 11 0,3-12 0,1 13 0,-5-13 0,5 13 0,-6-6 0,0 0 0,0 6 0,0-6 0,1 7 0,-1-6 0,-6 4 0,4-4 0,-9-1 0,4-1 0,0-1 0,-5-5 0,11 6 0,-11-8 0,5 1 0,0 7 0,-5-6 0,5 5 0,-6 1 0,0-6 0,0 13 0,0-13 0,0 13 0,0-13 0,6 13 0,-4-6 0,4 0 0,0 6 0,-5-13 0,5 13 0,-6-13 0,0 13 0,5-13 0,-3 13 0,3-13 0,-5 13 0,0-13 0,6 5 0,-5 1 0,11 1 0,-11 1 0,5 4 0,0-5 0,-5 8 0,5-8 0,-6 6 0,0-13 0,0 6 0,0-8 0,0 1 0,0-1 0,0 1 0,0-1 0,0 1 0,0-1 0,0 1 0,0-7 0,0 6 0,0-6 0,0 7 0,0-7 0,0 5 0,0-4 0,0 5 0,0 1 0,0-1 0,0-5 0,0 4 0,0-4 0,0-1 0,0 5 0,0-10 0,0 4 0,0 0 0,0-4 0,0 10 0,0-5 0,0 7 0,0-1 0,0 1 0,0-1 0,0 1 0,0-1 0,0 8 0,0 1 0,0 1 0,0 4 0,0-4 0,0 6 0,0 0 0,0-6 0,0 4 0,-5-12 0,4 13 0,-5-13 0,1 0 0,4-3 0,-10-5 0,10 1 0,-10-2 0,10 0 0,-4-4 0,5 9 0,0-10 0,-5 4 0,4 0 0,-4-4 0,5 9 0,0-8 0,0 7 0,0-8 0,0 8 0,0-3 0,0 0 0,0-1 0,0-1 0,0 2 0,0-1 0,0 4 0,0-7 0,0 7 0,0-8 0,0 9 0,0-9 0,0 4 0,0 1 0,0 2 0,0 5 0,0-5 0,-6 4 0,5-5 0,-5 7 0,1-1 0,4 1 0,-5-1 0,1 1 0,3-1 0,-3 1 0,5 0 0,0-1 0,0-5 0,0-2 0,0 0 0,0-5 0,0 10 0,0-9 0,0 2 0,0 1 0,0-3 0,0 8 0,0-9 0,0 9 0,0-9 0,0 8 0,0-3 0,0 0 0,0-2 0,15 1 0,0 3 0,21 5 0,-3 2 0,8 1 0,-7 6 0,5-5 0,-3 13 0,-1 1 0,8 4 0,-12 11 0,13-3 0,-13 5 0,6 2 0,1 0 0,-7-2 0,6 2 0,-9-11 0,1 7 0,-2-15 0,1 7 0,-1-9 0,0 0 0,0 1 0,8 1 0,-7-2 0,7 2 0,-8-1 0,0-1 0,0 0 0,-2-6 0,-4 4 0,2-12 0,-3 6 0,-2-13 0,5 4 0,-4-10 0,0 10 0,11-9 0,-9 9 0,11-3 0,-1-1 0,2 6 0,8-11 0,-1 12 0,-7-12 0,6 5 0,-6-6 0,0 0 0,-1 0 0,-8-6 0,1 4 0,-1-10 0,8 4 0,-6-5 0,13 0 0,-6 0 0,7 0 0,1 0 0,7 7 0,3-5 0,17 11 0,-7-5 0,16 8 0,-7-1 0,9 1 0,0 0 0,1 0 0,-1 0 0,11 0 0,-8 0 0,-33-8 0,1 1 0,43 7 0,-1 1 0,-42-9 0,0 0 0,42 9 0,-29-8 0,0 0 0,26 7 0,-29-7 0,1 0 0,-8-1 0,1 1 0,12 5 0,2 2 0,-1-2 0,-1 1 0,-1 1 0,-2 0 0,-11 0 0,-2 0 0,42 9 0,-42-8 0,0 0 0,32 8 0,7 6 0,-19-14 0,-2 12 0,-9-13 0,-9 11 0,-1-12 0,-9 5 0,-6-7 0,-3-1 0,1 1 0,-6-1 0,5 1 0,-12-1 0,4-5 0,-10 2 0,10-7 0,-11 8 0,5-4 0,-1 5 0,-3-5 0,7 4 0,-12 0 0,1 8 0,-3 5 0,0-5 0,6 5 0,0-4 0,0 10 0,0-9 0,-6 2 0,4-5 0,-9-5 0,10 5 0,-5-1 0,5-4 0,-5 10 0,4-9 0,-4 10 0,5-11 0,1 11 0,0-4 0,1 12 0,-1-4 0,1 4 0,-1-6 0,1-1 0,-2-5 0,-4 4 0,3-10 0,-3 10 0,-1-11 0,-1 5 0,1 0 0,-5 2 0,10 0 0,-10 4 0,4-5 0,0 1 0,-4 4 0,4-11 0,0 5 0,-4 0 0,4-4 0,-5 10 0,5-11 0,-4 11 0,4-4 0,-5 5 0,0 1 0,5-7 0,-4 23 0,4-18 0,-5 27 0,0-24 0,0 13 0,0-13 0,0 5 0,0 1 0,0-12 0,0 4 0,0-13 0,-10 5 0,-3-3 0,-5 3 0,0-4 0,6 12 0,6 11 0,0 25 0,6 20 0,15-32 0,2-1 0,-9 20 0,25 2 0,-33-45 0,0 14 0,0-4 0,0 6 0,0 0 0,6 20 0,2-15 0,0 14 0,-2-19 0,-1-7 0,-4 6 0,5-13 0,-6 13 0,0-13 0,0 6 0,5-8 0,-3 1 0,3-1 0,-5 1 0,0 6 0,0-5 0,0 6 0,6-1 0,-5-4 0,5 11 0,-6-11 0,0 4 0,6 0 0,-4-4 0,4 4 0,-6 1 0,0 1 0,0 7 0,6 0 0,-5 9 0,5 1 0,-6 9 0,0 0 0,0-1 0,0 10 0,0-7 0,0 16 0,0-7 0,0 0 0,0 7 0,0-16 0,0 7 0,0 0 0,0-15 0,-5-2 0,3-19 0,-3-7 0,-1-1 0,5-5 0,-5 4 0,1-11 0,4 5 0,-4 0 0,5-4 0,-5 9 0,4-10 0,-4 4 0,5 0 0,0-4 0,0 10 0,0-9 0,-6 10 0,5-4 0,-5-1 0,6 12 0,-5-10 0,3 36 0,-10-10 0,3 31 0,-5-16 0,5 26 0,-5-14 0,6 7 0,-7-12 0,0-10 0,7-7 0,-5-3 0,6-8 0,-1-6 0,-3-3 0,9-6 0,-3-1 0,-1 1 0,5-1 0,-11 8 0,11 1 0,-11 7 0,10 1 0,-10 7 0,4-6 0,0 15 0,-5-6 0,5 7 0,0-8 0,-5 7 0,5-15 0,-6 7 0,0-1 0,1-12 0,-1 10 0,1-13 0,0 1 0,0-3 0,0-6 0,1-7 0,0 5 0,0-4 0,0-1 0,1 0 0,-1-7 0,1 0 0,-6 0 0,-2 1 0,-5 0 0,-1-5 0,0-2 0,0 1 0,-6-5 0,4 5 0,-5-6 0,1 0 0,4 0 0,-11 0 0,11 0 0,-12 6 0,13-5 0,-6 5 0,1-6 0,4 0 0,-12 0 0,6 0 0,-8 0 0,8 0 0,-6 0 0,6 0 0,-8 0 0,1 0 0,-1-6 0,1 5 0,6-11 0,-5 11 0,6-11 0,-1 11 0,3-11 0,-1 11 0,5-5 0,-4 6 0,-1-6 0,6 5 0,-6-5 0,0-1 0,-1 6 0,0-11 0,-6 11 0,12-10 0,-11 4 0,4-7 0,-6 1 0,7 5 0,-14-4 0,12 10 0,-14-4 0,9 0 0,-1 4 0,1-10 0,-9 11 0,6-12 0,-5 6 0,-1-7 0,14 1 0,-12-1 0,14 1 0,-8 5 0,1-4 0,-1 5 0,8-1 0,1-4 0,7 11 0,1-10 0,-1 10 0,6-10 0,-4 4 0,10 1 0,-4-5 0,0 5 0,4-6 0,-4 6 0,6-4 0,-1 3 0,1-10 0,-1 9 0,-6-14 0,6 15 0,-6-11 0,7 12 0,-1-10 0,1 8 0,-7-9 0,5-1 0,-10-1 0,9-5 0,-10-8 0,3-2 0,-6-6 0,0-1 0,0 1 0,-7-2 0,5 1 0,-6-1 0,8 2 0,6-1 0,-4 1 0,5 7 0,-7-6 0,7 6 0,-4-1 0,2-13 0,2 12 0,-7-14 0,11 1 0,-9 5 0,9-14 0,-4 15 0,5-15 0,1 6 0,0 1 0,-1-7 0,1 14 0,6-13 0,-4 13 0,11-5 0,-5 7 0,0 1 0,4-1 0,-9 8 0,3-6 0,1 6 0,-4-1 0,10-4 0,-11 11 0,5-12 0,-6 6 0,5-8 0,-4 1 0,5-1 0,-6 8 0,-1-6 0,1 6 0,0-8 0,-2-8 0,1-1 0,0-1 0,-1-6 0,1 7 0,0-1 0,6 2 0,-4 9 0,10-1 0,-4 1 0,0 6 0,5-4 0,-4 11 0,5-4 0,0 12 0,0-4 0,0 4 0,0-5 0,0 5 0,0-4 0,0 4 0,-5 1 0,3-6 0,-3 6 0,0-1 0,4-4 0,-4 10 0,0-4 0,4 0 0,-9 4 0,9-4 0,-4-5 0,0 8 0,3-9 0,-3 1 0,5 8 0,0-8 0,0 6 0,0 3 0,0-8 0,0 8 0,0-3 0,0 0 0,0 3 0,0-13 0,0 12 0,0-8 0,0 5 0,0-1 0,0 0 0,0-5 0,0 4 0,0 1 0,-5-6 0,3 6 0,-3-7 0,0 6 0,4-4 0,-4 4 0,5 1 0,0 1 0,-6-1 0,5 6 0,-10-17 0,9 16 0,-8-10 0,9 12 0,-4-5 0,5-2 0,0 1 0,0 1 0,0 0 0,0 3 0,0-9 0,0 3 0,0-12 0,0-3 0,0 1 0,0 1 0,0 7 0,0 1 0,0 5 0,0 2 0,4 0 0,-2 5 0,3-8 0,-5 3 0,0 1 0,0-11 0,6 1 0,1-13 0,6-1 0,1-1 0,5 1 0,11-18 0,9 3 0,-13 8 0,-10 18 0,-28 19 0,-7 3 0,-5-6 0,-6 1 0,10 5 0,-8-4 0,9 10 0,0-10 0,-4 10 0,10-9 0,-10 9 0,10-4 0,-10-1 0,5 5 0,-7-10 0,0 4 0,0 0 0,1-4 0,-1 10 0,0-5 0,1 0 0,5 5 0,-4-10 0,4 10 0,-6-10 0,1 9 0,-1-9 0,0 10 0,1-10 0,5 9 0,-4-9 0,10 10 0,-10-10 0,4 9 0,1-8 0,-6 3 0,6-5 0,-7 0 0,0-1 0,1 1 0,-1-1 0,0 1 0,0-6 0,-6 4 0,4-10 0,-4 10 0,6-4 0,0 6 0,1-6 0,-1 4 0,0-4 0,0 6 0,1-1 0,-1 1 0,0-6 0,7 5 0,-6-5 0,6 6 0,-7 0 0,0-1 0,6-4 0,-4 3 0,4-4 0,-6 6 0,6 0 0,-4-1 0,4 2 0,-5-2 0,-1 1 0,0-1 0,7 1 0,-6 0 0,6 0 0,-7-5 0,1 3 0,-1-4 0,0 5 0,0 1 0,1-6 0,-1 4 0,1-3 0,-1 4 0,0 1 0,6 5 0,-4-4 0,5-1 0,-7-2 0,0-4 0,1 6 0,-6-11 0,-3 7 0,2-12 0,-1 14 0,-3-10 0,7 5 0,-8 0 0,18 2 0,-5 4 0,4 1 0,-6 0 0,0 5 0,1-4 0,-1 4 0,6-5 0,-4 0 0,4 0 0,-5 0 0,-1-1 0,-7 0 0,6 1 0,-6-1 0,7 0 0,1 6 0,-8-10 0,5 8 0,-11-10 0,11 6 0,-12 0 0,13 0 0,-13-6 0,6 4 0,-8-10 0,-7 2 0,-3-5 0,-8-1 0,-2-9 0,-8 5 0,6-4 0,-5 6 0,7-6 0,2 5 0,-2 1 0,11 5 0,1 4 0,8 1 0,1-5 0,-1 11 0,1-10 0,6 10 0,-4-10 0,11 10 0,-12-4 0,13 1 0,-6 4 0,7-4 0,-6-1 0,4 5 0,-5-11 0,8 11 0,-1-9 0,0 4 0,-6-7 0,4 1 0,-16-6 0,16 5 0,-9-4 0,17 5 0,-4 0 0,2-6 0,-3 4 0,-2-5 0,1 8 0,-1-8 0,7 5 0,-6-4 0,5-1 0,-5 6 0,5-6 0,-4 0 0,4 6 0,0-6 0,-3 8 0,9-1 0,-10 0 0,11 1 0,-6-8 0,1 5 0,4-4 0,-4 6 0,6 0 0,5 1 0,-4-1 0,4 0 0,-6 1 0,1-1 0,0 0 0,-1 1 0,1-1 0,-1 0 0,1 1 0,-1-8 0,0-2 0,0 1 0,-1-6 0,-5 6 0,4-8 0,-4 8 0,6-6 0,0 12 0,0-11 0,0 4 0,5 1 0,-4-6 0,4 5 0,-5 1 0,0-6 0,0 6 0,-1-7 0,-5-19 0,4 14 0,1-6 0,2 12 0,5 6 0,-7-7 0,6-1 0,-3 8 0,4-6 0,0 13 0,-5-13 0,4 12 0,1-11 0,-4 11 0,10-11 0,-5 11 0,6-5 0,-6 1 0,5 4 0,-5-5 0,6 8 0,0-1 0,0 0 0,0-6 0,0 4 0,0-5 0,0 8 0,0-1 0,0-7 0,0 6 0,0-6 0,0 7 0,0 1 0,0-1 0,0 0 0,0 0 0,0-6 0,0-3 0,0 1 0,0 1 0,0 0 0,0 6 0,0-13 0,0 13 0,0-13 0,0 12 0,0-11 0,5 11 0,-4-12 0,10 13 0,-9-13 0,9 6 0,-9-1 0,4-4 0,-1 11 0,-4-4 0,10-5 0,-10 14 0,5-12 0,-6 16 0,5-1 0,-4-4 0,4 10 0,-5-4 0,5 1 0,-4 3 0,4-8 0,-5 9 0,0-5 0,0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33:32.25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320 573 16383,'-6'50'0,"1"9"0,5 4 0,0-14 0,0 25 0,0 0 0,0-19 0,0 2 0,0 3 0,0 0 0,0 0 0,0-1 0,0 40 0,0-7 0,0-41 0,0 0 0,0 41 0,0-2 0,1-40 0,-2 1 0,-14 44 0,10-39 0,-1 1 0,-6-5 0,-1-2 0,4 2 0,1-1 0,-9 41 0,-6-2 0,4-1 0,-11-7 0,12 7 0,3-36 0,0 0 0,-2 32 0,5-32 0,1-1 0,3 27 0,-7 0 0,14 0 0,-14 0 0,14 10 0,-7-7 0,1 8 0,6-1 0,-7-7 0,8 7 0,0 0 0,0-38 0,0 1 0,0 1 0,0-1 0,0 42 0,0 3 0,0-14 0,0-33 0,0 1 0,0 0 0,0 0 0,0 1 0,0-1 0,0 0 0,0 0 0,0 41 0,0 8 0,8-8 0,1 0 0,-1-42 0,1-1 0,7 33 0,-7 7 0,5-9 0,-5-1 0,7 0 0,0 0 0,6 0 0,12 11 0,5-24 0,10 13 0,-3-25 0,10 19 0,1-7 0,8 7 0,-1-10 0,-1 1 0,0-1 0,11 3 0,-9-2 0,-19-26 0,2 1 0,-4-3 0,1-1 0,2 0 0,1-1 0,5 2 0,0-2 0,-5-2 0,1-2 0,3 2 0,2 0 0,1 4 0,-2-2 0,31 10 0,-32-10 0,0 0 0,21 8 0,-22-12 0,1 0 0,30 11 0,7 0 0,-10-10 0,1-6 0,-1-2 0,0-14 0,-8-2 0,6-7 0,-7 0 0,9 0 0,-29 0 0,0 0 0,35 0 0,6 6 0,-4 3 0,-15 7 0,18 0 0,-20 6 0,7 2 0,-16 6 0,16 1 0,-25-3 0,6-5 0,-18-3 0,0-7 0,1 1 0,-1-1 0,-7 0 0,6 0 0,-13-6 0,13 5 0,-6-10 0,0 9 0,6-10 0,-6 5 0,8 0 0,-1-5 0,-7 11 0,6-5 0,-13 5 0,6-4 0,-8 2 0,1-8 0,-7 8 0,-1-4 0,-6 0 0,11 4 0,-8-4 0,8 6 0,-5-1 0,-4-5 0,10 5 0,-11-5 0,11 7 0,-4-2 0,5-4 0,1 4 0,-1-4 0,1 5 0,-1-5 0,1 4 0,0-5 0,-1 7 0,1-1 0,-1 0 0,8 1 0,-6-1 0,5 1 0,-6-1 0,-6 6 0,4-4 0,-10 3 0,10 1 0,-10-6 0,5 11 0,-1-10 0,-4 10 0,5-3 0,-5 11 0,6 2 0,-5 1 0,6 4 0,-8-4 0,2 6 0,-1 0 0,7 1 0,-5-1 0,4 0 0,-5 9 0,0-7 0,0 7 0,6-1 0,-5-6 0,6 7 0,-8-9 0,1 0 0,-1 1 0,-6-1 0,5-7 0,-11 6 0,10-13 0,-10 13 0,10-13 0,-9 13 0,3-13 0,1 31 0,-4-27 0,3 27 0,-5-31 0,0 6 0,0-1 0,0-5 0,0 6 0,0-8 0,0 1 0,0-7 0,-11 6 0,3-6 0,-22 2 0,9 3 0,-11-9 0,8 9 0,4-4 0,-3 6 0,4-6 0,-1 4 0,-3-4 0,4 6 0,-6-1 0,0 1 0,0 6 0,0-4 0,-2 11 0,2-11 0,-2 11 0,2-12 0,-9 15 0,6-8 0,-6 2 0,8-3 0,1 0 0,-11 5 0,6 4 0,-6-4 0,10-5 0,2-8 0,-8 2 0,6-7 0,-6 5 0,7-5 0,1 0 0,-8 0 0,5-1 0,-11-4 0,11 4 0,-4-5 0,-1 5 0,5-4 0,-11 6 0,11-8 0,-5 1 0,1 0 0,4-1 0,-11 1 0,11 0 0,-12 0 0,6 0 0,-1 0 0,-4 0 0,4-6 0,-14 5 0,-3-10 0,-8 5 0,0-7 0,0 0 0,-8 0 0,-4 0 0,1 0 0,-7 0 0,16 0 0,-17 0 0,17 0 0,-16 0 0,7 0 0,-10 0 0,1 0 0,-1 0 0,1 0 0,8 0 0,4 0 0,8 0 0,0 0 0,0 0 0,9 0 0,-7 6 0,15-4 0,-15 4 0,7-6 0,-1 6 0,-6-5 0,7 5 0,-9-6 0,8 0 0,-6 7 0,15 1 0,-7 0 0,15 3 0,3-4 0,6 11 0,6-5 0,2 10 0,5-5 0,-1 7 0,6 6 0,2-4 0,5 11 0,0-4 0,0 6 0,0 0 0,0 9 0,0-7 0,0 14 0,0-13 0,0 5 0,0-8 0,6 9 0,2-7 0,6 7 0,-1-16 0,6 5 0,1-4 0,7 6 0,8 2 0,1 0 0,17 11 0,-7-7 0,15 16 0,-13-7 0,14 8 0,-20-17 0,0 0 0,29 24 0,-20-23 0,-1 0 0,16 17 0,7 2 0,-9-3 0,-9-8 0,6-1 0,-15-10 0,7 2 0,-3-9 0,-4 6 0,3-13 0,-15 3 0,-2-13 0,-7 3 0,-1-9 0,-5 9 0,-2-10 0,-5 4 0,-1-6 0,0 0 0,0 5 0,0-9 0,0 8 0,5-9 0,3 6 0,4 0 0,1 0 0,8-5 0,-6 4 0,6-10 0,-1 4 0,-4 1 0,11-5 0,-11 5 0,11-6 0,-5 0 0,8 0 0,-1 0 0,8 0 0,3 0 0,8 0 0,-1 0 0,10 0 0,2 0 0,10 0 0,-1 0 0,0 0 0,1-8 0,-1 7 0,-9-13 0,7 5 0,-7-6 0,0 6 0,7-5 0,-17 12 0,17-12 0,-16 12 0,7-12 0,-9 13 0,-1-6 0,-7 1 0,5 5 0,-14-11 0,7 4 0,-1-6 0,-13 1 0,12-1 0,-14-5 0,1 4 0,4-10 0,-12 5 0,7-13 0,-8 7 0,1-13 0,-6 6 0,0-16 0,-6-1 0,1-9 0,0-9 0,-1 7 0,2-7 0,-2 9 0,7 0 0,2 1 0,5 7 0,-5-6 0,2 15 0,-3-7 0,4 9 0,2-9 0,-7 7 0,6-7 0,-12 9 0,10-1 0,-10 1 0,4-1 0,2-7 0,-6 5 0,6-14 0,-7 15 0,7-15 0,-6 14 0,12-13 0,-11 13 0,5-14 0,-8 15 0,13-25 0,-9 22 0,8-13 0,-12 17 0,0 7 0,1-4 0,-1 4 0,0 1 0,0-6 0,0 6 0,-6-8 0,5 1 0,-10-1 0,4 1 0,-6-9 0,0 6 0,0-5 0,0 7 0,0 1 0,0 6 0,0-4 0,0 4 0,0-14 0,0 5 0,0-5 0,0 7 0,0 7 0,0-4 0,0 4 0,0 1 0,0-6 0,0 6 0,0-8 0,0 1 0,0-1 0,0 1 0,0-9 0,0 7 0,0-7 0,0 9 0,0-1 0,0-7 0,0 12 0,0-11 0,0 14 0,0-1 0,0-4 0,0 11 0,0-5 0,0 8 0,0-1 0,0 0 0,0 1 0,0-1 0,0 0 0,0 1 0,0-8 0,0 6 0,0-6 0,0 0 0,0-1 0,0-8 0,0 1 0,0-1 0,0 1 0,0-1 0,0 1 0,0-1 0,0 1 0,0-1 0,0 1 0,0 0 0,0-1 0,0 1 0,0-1 0,0 1 0,-7-9 0,-1 6 0,-6-5 0,7 7 0,-6 1 0,6-1 0,-1 8 0,-4-6 0,11 13 0,-5-13 0,0 5 0,-2-6 0,-5-1 0,-9-17 0,-2-4 0,-6 0 0,-1-13 0,1 13 0,6-8 0,2 2 0,0 9 0,6 0 0,-5 9 0,7-7 0,0 14 0,-17-33 0,-2 11 0,5 20 0,-3-2 0,6 2 0,-1-1 0,-9-2 0,1-2 0,11 4 0,1-1 0,-6 1 0,0 0 0,-15-43 0,22 43 0,1 0 0,-1 0 0,1 0 0,-13-44 0,1 10 0,8 10 0,-6-7 0,-1 7 0,10 20 0,-2-1 0,-6 8 0,0-1 0,3-11 0,-3-2 0,-10 2 0,-1 0 0,8 2 0,-2-3 0,-4-3 0,-4-5 0,4 5 0,6 8 0,1 0 0,-3-7 0,-4-5 0,6 8 0,-11-21 0,12 24 0,1-1 0,-11-26 0,-5 0 0,13-1 0,-13 8 0,13 4 0,-12-2 0,13 9 0,-5-7 0,-1 0 0,6-2 0,-7-10 0,7 1 0,1 9 0,7-8 0,-5 8 0,11-9 0,-12-1 0,13 10 0,-13-7 0,13 16 0,-13-16 0,14 24 0,-6-13 0,14 24 0,-4-7 0,4 9 0,0-1 0,-3 8 0,9-6 0,-3 6 0,-1-8 0,4 1 0,-4-1 0,6 8 0,0-6 0,0 6 0,0-1 0,-5 2 0,3 1 0,-9-3 0,9 1 0,-10-6 0,5 5 0,-1 1 0,-4-6 0,10 6 0,-9-1 0,3-4 0,1 11 0,-5-12 0,11 6 0,-11-8 0,4 1 0,1-1 0,-6 1 0,6-1 0,-7 1 0,7 6 0,-5 2 0,5 8 0,-5-1 0,0 6 0,0-4 0,5 5 0,-3-1 0,3-4 0,-10 4 0,3-6 0,-4 0 0,6 1 0,-1-1 0,1 0 0,-1 1 0,1 5 0,0-4 0,0 4 0,0-6 0,-6 1 0,4-8 0,-10 6 0,10-6 0,-10 0 0,9 6 0,-10-13 0,4 5 0,0-6 0,-4-1 0,10 1 0,-12-9 0,12 7 0,-6-7 0,1 0 0,-2 7 0,0-15 0,-4 15 0,4-7 0,-5 9 0,0-1 0,6 1 0,-3 6 0,9 3 0,-8 6 0,9 0 0,-3 1 0,-1-1 0,-2 6 0,1-5 0,-4 11 0,4-11 0,-6 11 0,0-11 0,-6 10 0,4-9 0,-11 8 0,11-9 0,-4 10 0,-1-4 0,5 5 0,-11 6 0,11-4 0,-5 9 0,1-9 0,4 9 0,-4-9 0,-1 10 0,-1-11 0,-1 10 0,-5-10 0,6 11 0,-8-11 0,8 10 0,-6-10 0,5 11 0,-6-11 0,-1 10 0,-7-10 0,5 10 0,-5-5 0,7 1 0,1 5 0,-1-5 0,1 0 0,-1 4 0,1-4 0,-1 6 0,1 0 0,6 0 0,-4 0 0,11 0 0,-4 0 0,6 0 0,0 0 0,1 0 0,-1 0 0,0 0 0,1 0 0,5 0 0,-4 0 0,4 0 0,-6 0 0,7 0 0,-6 0 0,12 0 0,-12 0 0,12 0 0,-12 0 0,6 0 0,-1 5 0,-4 2 0,10-1 0,-10 5 0,4-10 0,0 10 0,-4-5 0,11 5 0,-12-4 0,12 3 0,-11-3 0,4-1 0,-11 10 0,10-14 0,-8 14 0,15-15 0,-10 10 0,10-4 0,-4 4 0,-5 1 0,8-1 0,-8-4 0,11 2 0,-1-2 0,-4 9 0,3-9 0,-3 8 0,5-9 0,-5 5 0,4 0 0,-4-1 0,0 1 0,4-5 0,-3 3 0,4-3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36:13.56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6426 2591 16383,'0'-38'0,"0"5"0,-5 22 0,4 0 0,-4-21 0,0 16 0,4-23 0,-4 21 0,5-7 0,0-7 0,0-1 0,0-8 0,0-7 0,0-3 0,0-8 0,7-9 0,1 7 0,8-16 0,-1 7 0,8-10 0,1 1 0,0 8 0,6-6 0,-6 7 0,1-9 0,4 8 0,-6 3 0,6 9 0,1 0 0,-1 1 0,7 5 0,-6-4 0,5 13 0,-7-4 0,6 6 0,-5 1 0,13-3 0,-5 1 0,5 7 0,0 1 0,-1 8 0,-1 0 0,0 0 0,0 0 0,9-1 0,1 0 0,1-1 0,15-1 0,-13 1 0,14-1 0,1-1 0,-7 8 0,16-7 0,-16 13 0,16-13 0,-16 7 0,16-2 0,10-3 0,-12 5 0,10 0 0,-27 8 0,1 2 0,0 5 0,-1 0 0,-7-5 0,6 11 0,-15-4 0,15 6 0,-15-6 0,6 5 0,-7-5 0,7 6 0,-6 0 0,7 0 0,-9 0 0,-6 0 0,4 0 0,-4 0 0,6 0 0,0 0 0,-6 0 0,4 0 0,-4 0 0,6 0 0,0 0 0,0 0 0,1 0 0,-1 0 0,0 6 0,1 1 0,-1 7 0,-7-1 0,6 6 0,-4 9 0,0 7 0,-1 7 0,1 0 0,-5 7 0,6 3 0,1 9 0,-6-2 0,0-7 0,-4 5 0,-6-14 0,7 5 0,-7-8 0,-1 9 0,-6-7 0,0 7 0,0-1 0,0 3 0,6 25 0,-3-13 0,-3 14 0,-8-18 0,1 0 0,-6-9 0,6 7 0,-1-15 0,-5 15 0,5-15 0,-6 6 0,0-7 0,0 7 0,0-6 0,0 7 0,0-9 0,0 0 0,0 1 0,0-1 0,0 0 0,0 9 0,0-7 0,0 6 0,-6 1 0,4 1 0,-11 1 0,6-3 0,-1 1 0,-4-7 0,11 7 0,-11-9 0,3 9 0,-4-7 0,-1 6 0,0-7 0,0 7 0,0-5 0,-1 13 0,-4-13 0,3 5 0,-4 1 0,6-7 0,-6 7 0,4-1 0,-3-5 0,4 13 0,1-13 0,0 13 0,-1-5 0,0 7 0,1-7 0,0 5 0,-6-13 0,4 13 0,-4-13 0,5 13 0,1-5 0,-1 7 0,1-7 0,-1 6 0,1-7 0,-7 9 0,4 8 0,-4-6 0,-1 7 0,5 0 0,-11-7 0,11 16 0,-12-7 0,4 9 0,0 1 0,-5-1 0,14-18 0,-1 3 0,-6-2 0,0 1 0,5 8 0,0 1 0,-5-2 0,2-2 0,6-10 0,2 0 0,-2 11 0,1 2 0,-5 0 0,2 1 0,5 5 0,2 1 0,-4 6 0,0 1 0,-1-6 0,1 0 0,3 12 0,0 0 0,-4-11 0,1-1 0,4 5 0,0 1 0,0-1 0,0 0 0,0-4 0,1-1 0,-2 6 0,1 0 0,5-7 0,0-1 0,-5 2 0,2-3 0,7-16 0,0 2 0,-3 25 0,0 0 0,-1-29 0,2 0 0,2 26 0,0 0 0,-4-19 0,1-2 0,4 1 0,0 0 0,0 0 0,0-1 0,0-10 0,0 0 0,0 22 0,0-1 0,0 17 0,0-5 0,0 2 0,0-31 0,0-1 0,1 21 0,-2 0 0,-2-23 0,-1-2 0,4 10 0,-1-1 0,-14 34 0,14-33 0,0 1 0,-6-10 0,-1-1 0,3 5 0,0 0 0,-3-6 0,-1 0 0,1 1 0,-1-2 0,-14 33 0,5 4 0,-3-26 0,-1 7 0,6-9 0,-11-9 0,4 7 0,2-15 0,-5 0 0,-2-2 0,1-14 0,-6 7 0,1-7 0,-1 0 0,-1 0 0,3-6 0,-1 4 0,5-10 0,-11 5 0,4-6 0,1 0 0,-6 0 0,5 0 0,-14 1 0,5 0 0,-13 0 0,13 0 0,-14 7 0,7-5 0,-1 10 0,-6-10 0,14 10 0,-13-10 0,5 4 0,-8-6 0,-9 1 0,7 0 0,-16-6 0,8-3 0,-11-6 0,1 0 0,9 0 0,-7 0 0,15 0 0,-6 0 0,9 7 0,9 0 0,-7 8 0,15-2 0,-15 2 0,14-2 0,-31 8 0,27-6 0,-28 5 0,32-12 0,-14 5 0,7-5 0,-1 6 0,0-1 0,2 1 0,-4 6 0,-6-4 0,8 10 0,2-10 0,9 9 0,0-4 0,-3 14 0,10-8 0,-8 8 0,6-2 0,1-5 0,-7 13 0,5-6 0,0 8 0,-7 0 0,14-2 0,-13 3 0,6-2 0,-9 2 0,8 7 0,-8 3 0,15-3 0,-15 10 0,14-10 0,-15 12 0,15-4 0,-7 2 0,1 0 0,-3 0 0,1 1 0,-7 1 0,6-2 0,1 0 0,-7 2 0,7-2 0,-1 0 0,-4-6 0,5 4 0,-5-13 0,-4 15 0,6-22 0,-4 11 0,-5-12 0,6-1 0,-7 7 0,11-15 0,-3 13 0,-5-12 0,4 12 0,2-13 0,3 5 0,7-8 0,-8 1 0,0 0 0,1 0 0,-1 0 0,1-7 0,-1 6 0,1-5 0,-1 0 0,-7 5 0,-3-10 0,-17 13 0,7-13 0,-27 7 0,25-14 0,-35-2 0,16-7 0,-10 0 0,41 0 0,2 0 0,-33 0 0,-8 0 0,10 0 0,1 0 0,-1 0 0,1 0 0,-1 0 0,23 0 0,0 0 0,-32 0 0,31 0 0,2 0 0,-24 0 0,-10-7 0,17-2 0,-24-8 0,33 2 0,-23-1 0,26 1 0,-16-1 0,15 1 0,3 1 0,2-1 0,14 1 0,-13-7 0,13 6 0,-14-13 0,15 13 0,-7-12 0,1 5 0,5 1 0,-14-7 0,15 13 0,-7-12 0,9 12 0,-9-12 0,6 12 0,-5-6 0,7 2 0,1-2 0,6 0 0,-4-4 0,11 11 0,-5-11 0,8 12 0,-1-5 0,0 0 0,7 4 0,-6-9 0,12 11 0,-12-12 0,12 12 0,-6-12 0,6 12 0,1-6 0,-1 1 0,5 4 0,-3-4 0,3 0 0,1 4 0,0-4 0,1 1 0,4 3 0,-4-8 0,5 8 0,0-3 0,0 0 0,0 3 0,-5-8 0,4 9 0,-4-4 0,5 0 0,0-1 0,0 0 0,0 1 0,0 0 0,0-1 0,0 0 0,0 1 0,0 0 0,0 0 0,0-1 0,0 1 0,0 0 0,0-1 0,0 0 0,0 2 0,0-1 0,0-1 0,0 1 0,0 0 0,0 1 0,0-2 0,0 1 0,0-4 0,0 7 0,0-7 0,0 8 0,0-8 0,0 7 0,0-7 0,0 8 0,0-9 0,0 9 0,0-9 0,0 8 0,0-7 0,0 7 0,0-7 0,0 7 0,0-3 0,0 0 0,0 4 0,0-9 0,0 9 0,0-4 0,0 0 0,0 3 0,0-8 0,0 8 0,0-3 0,0 0 0,0 3 0,0-8 0,0 9 0,0-4 0,0-2 0,0 6 0,0-11 0,0 11 0,0-4 0,0-2 0,0 1 0,0-2 0,0 3 0,0 0 0,-5 3 0,4-8 0,-4 9 0,5-5 0,0 1 0,0 4 0,0-10 0,0 10 0,0-4 0,0 0 0,0 3 0,-5-8 0,3 9 0,-3-4 0,5 0 0,0-1 0,0 0 0,0 1 0,0 0 0,0 4 0,0-9 0,0 9 0,0-9 0,0 10 0,0-10 0,0 4 0,0 0 0,0 1 0,-5 1 0,4 2 0,-4-7 0,5 8 0,0-9 0,0 9 0,0-9 0,0 9 0,0-9 0,0 9 0,0-4 0,0 0 0,0 3 0,0-8 0,0 9 0,0-4 0,0-1 0,0 5 0,0-9 0,0 8 0,0-3 0,0 0 0,0-3 0,0 2 0,0-1 0,0 1 0,0 5 0,0-17 0,0 15 0,0-14 0,0 15 0,0-8 0,0-5 0,0 1 0,0-7 0,0 1 0,0-3 0,0 1 0,0-6 0,0 12 0,0-11 0,0 4 0,0-6 0,0-1 0,0-7 0,0-3 0,0-8 0,7 0 0,1 1 0,6-1 0,1 0 0,-1 0 0,1 1 0,0-1 0,-1 1 0,1-1 0,-1 0 0,1-9 0,0 8 0,1-18 0,5 18 0,-4-18 0,4 18 0,2-18 0,-6 8 0,12 0 0,-6 2 0,7 0 0,0 7 0,0-7 0,8 7 0,1 0 0,8-2 0,1-1 0,-1 1 0,-14 21 0,1 0 0,9-16 0,2 11 0,2 0 0,8-19 0,-14 27 0,2-1 0,-3-3 0,-2 1 0,21-25 0,-21 29 0,-2 0 0,23-36 0,-27 37 0,2-2 0,4-3 0,3-4 0,19-19 0,0 2 0,-21 26 0,1 1 0,21-23 0,0 5 0,2 13 0,12-23 0,2 15 0,-29 10 0,2 1 0,-3 10 0,2 1 0,5-8 0,-1 0 0,29-15 0,-4 3 0,-6-1 0,-28 23 0,1 1 0,37-24 0,-38 24 0,1-1 0,7-10 0,0 0 0,-4 8 0,0 0 0,6-9 0,-1 1 0,27-6 0,-23 6 0,1 0 0,-7 11 0,0-1 0,17-18 0,0 1 0,-20 19 0,-1 0 0,9-6 0,0-2 0,0-1 0,1 0 0,8 2 0,2-1 0,5-7 0,0 1 0,-8 9 0,0 1 0,1-6 0,1 0 0,4 4 0,2-1 0,1-7 0,0-1 0,5 3 0,0 0 0,0 1 0,0-1 0,-4-3 0,-1 0 0,0 4 0,-1-1 0,-4-3 0,0-2 0,0 1 0,0 0 0,1 1 0,-2-2 0,2-3 0,-1 0 0,1 2 0,-2 2 0,-16 3 0,1-1 0,27-14 0,-4 4 0,-7-1 0,3 2 0,-2-1 0,-10-2 0,-14 20 0,1-2 0,12-31 0,2 14 0,-22-3 0,-4 8 0,-7 3 0,-6-1 0,-1 1 0,-7-1 0,0 8 0,0-6 0,0 13 0,0-13 0,-6 13 0,4-6 0,-9 0 0,8 6 0,-8-6 0,3 0 0,-5 6 0,0-6 0,0 7 0,0-6 0,0 4 0,0-4 0,0-1 0,0 5 0,0-11 0,0 11 0,0-11 0,0 11 0,0-11 0,0 4 0,-5-17 0,3 8 0,-3-9 0,-1 19 0,5-6 0,-5 12 0,1-4 0,3 6 0,-3-7 0,-1 6 0,5-6 0,-5 7 0,6 1 0,0-8 0,0 6 0,0-6 0,-5 7 0,4 1 0,-5-1 0,6-7 0,0 6 0,0-6 0,0 1 0,0 4 0,0-5 0,0 8 0,0-1 0,0 0 0,-5 1 0,3-1 0,-3 0 0,5 0 0,0 1 0,0-1 0,0 0 0,0 7 0,0-6 0,-6 6 0,5-1 0,-5 2 0,6-1 0,-5 6 0,4-10 0,-9 9 0,9-3 0,-14 0 0,7 3 0,-8-3 0,5 5 0,0 0 0,-1-7 0,6 6 0,0-6 0,6 2 0,0 4 0,-5-9 0,4 8 0,-4-9 0,5 9 0,0-4 0,0 0 0,0 4 0,0-15 0,0 14 0,0-14 0,0 9 0,0 0 0,0-4 0,0 10 0,0-10 0,0 10 0,0-4 0,0 0 0,0 4 0,0-9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15:30:55.61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288 3039 16383,'-7'-73'0,"0"18"0,-13 8 0,6 14 0,-6-7 0,7 7 0,-5-17 0,4-22 0,1 18 0,1-20 0,10 47 0,-4-5 0,6 8 0,-5-1 0,3 0 0,-3-7 0,-1 6 0,5-13 0,-11 6 0,11-16 0,-12-2 0,5-7 0,-7-10 0,0 7 0,6-17 0,-11-18 0,17 28 0,-11-24 0,14 42 0,0-1 0,-5 10 0,3 2 0,-3 5 0,5 1 0,0 1 0,0 7 0,0 1 0,0-1 0,0 0 0,0-6 0,0 4 0,0-11 0,0 4 0,0-6 0,0-1 0,0 7 0,0-4 0,0 4 0,0 1 0,0 1 0,0 7 0,5 1 0,2-1 0,5 0 0,0 7 0,0-6 0,-1 12 0,1-6 0,5 7 0,-4-1 0,10-6 0,-5 5 0,7-5 0,-1 0 0,1 5 0,-1-5 0,8-1 0,-6 5 0,13-12 0,-13 12 0,13-11 0,-6 10 0,8-4 0,7-2 0,-6 6 0,15-13 0,-15 13 0,15-13 0,-15 13 0,15-6 0,-7 0 0,1 5 0,5-5 0,-14 1 0,7 5 0,-1-5 0,-6 0 0,7 4 0,-9-3 0,1 5 0,-1 0 0,0 1 0,9-1 0,-7 0 0,15-1 0,-7 1 0,9 6 0,0-5 0,-1 11 0,1-5 0,0 7 0,-1 0 0,1 0 0,0 0 0,8 0 0,-6 0 0,37 0 0,-31 0 0,31 0 0,-28 7 0,19 3 0,-7 6 0,8 0 0,-11 7 0,-9-6 0,7 13 0,-16-7 0,9 15 0,-9 2 0,3 7 0,-1 8 0,-6 1 0,-3 8 0,-6-1 0,-1 1 0,1-1 0,-7 8 0,4-6 0,-11 13 0,5-6 0,-8 7 0,1 1 0,-14-30 0,-2 0 0,9 26 0,-12-22 0,-1 0 0,4 29 0,-8-33 0,1 2 0,-1-1 0,1 0 0,0 1 0,-1-1 0,1 41 0,-1-3 0,-8-9 0,0-1 0,0 0 0,0 0 0,0 1 0,0 9 0,0-7 0,0 18 0,0-48 0,0-1 0,-7 44 0,3-39 0,-2-1 0,-10 37 0,7-41 0,0 1 0,1-1 0,-1 0 0,-3 0 0,-1 0 0,4-1 0,-1 2 0,-2 17 0,-2 1 0,1-14 0,1 0 0,1 13 0,1 0 0,2-11 0,-1-2 0,1 2 0,1 0 0,5 39 0,-2-36 0,-1-2 0,-2 27 0,6-25 0,0 3 0,-3-12 0,0 0 0,4 4 0,0 2 0,0 13 0,0-3 0,0 16 0,0-17 0,0-1 0,8 9 0,4-13 0,4 2 0,0-9 0,4-1 0,10 5 0,2 0 0,0-5 0,-1-4 0,21 26 0,-6-16 0,-1 0 0,-6 8 0,5-14 0,1 1 0,6 18 0,-6-17 0,2-1 0,17 19 0,-13-9 0,1-1 0,6-2 0,-22-14 0,-1 0 0,29 25 0,-24-28 0,1 0 0,-9-6 0,0 1 0,17 13 0,0 2 0,-17-10 0,0-1 0,13 7 0,-1 0 0,-16-9 0,0 0 0,14 3 0,0-2 0,2 28 0,-7-28 0,2 1 0,-9-3 0,-1 1 0,6 6 0,0 0 0,25 30 0,-30-32 0,-1-1 0,18 27 0,1 7 0,-1 1 0,-16-28 0,-1 1 0,7 23 0,-6-8 0,0 1 0,4 19 0,-16-34 0,0-1 0,2-5 0,-2 2 0,-2 13 0,-1 2 0,-2-9 0,0 2 0,4 17 0,-4-2 0,-4 19 0,-3 8 0,-7-19 0,0 9 0,0-11 0,0 1 0,-14-1 0,-10 0 0,-10 0 0,2 1 0,2-1 0,5 1 0,-6-10 0,0 7 0,-7-14 0,5 5 0,-5 2 0,8-9 0,0 6 0,-8-6 0,7-1 0,-7 0 0,0 8 0,7-7 0,-5-1 0,6-4 0,-6-3 0,6-2 0,-14 1 0,6-1 0,-7-5 0,-9 9 0,7-11 0,-14 3 0,8-9 0,-10 8 0,4-15 0,14-6 0,-2-2 0,-29 4 0,22-10 0,-3-1 0,5-7 0,1-1 0,-1 1 0,-1-1 0,-16-2 0,0-2 0,8 0 0,3 0 0,3-4 0,0 0 0,-6 0 0,2 0 0,-27 0 0,30 0 0,-2 0 0,6 0 0,2 0 0,-43 0 0,4-7 0,19 5 0,2-5 0,-22-2 0,32 7 0,-18-11 0,-2-3 0,2 4 0,3-2 0,-1-3 0,-18-7 0,0-1 0,42 8 0,0 0 0,-31-8 0,-2-13 0,5 11 0,15-11 0,3 9 0,1-9 0,8 8 0,-4-14 0,-4 5 0,13-6 0,-16-2 0,16 3 0,-7-2 0,8-7 0,-2-2 0,9 2 0,-8-8 0,16 9 0,-16-18 0,15 9 0,-8-16 0,9 16 0,-1-16 0,7 6 0,1-8 0,7 0 0,0-11 0,0 8 0,10 20 0,2 1 0,-3-10 0,2 1 0,2-3 0,0-19 0,-1 27 0,0 1 0,4-31 0,0-2 0,0 14 0,0 32 0,0 0 0,0 0 0,0-1 0,0-12 0,0 2 0,0-19 0,0 20 0,0 3 0,0-7 0,0-25 0,0 0 0,0 38 0,0 1 0,0-35 0,0-13 0,0 18 0,0-11 0,0 0 0,0-8 0,0 18 0,0-8 0,0 10 0,0 1 0,0 0 0,0 8 0,0-5 0,0 5 0,0 1 0,0-7 0,0 17 0,-7-8 0,5 0 0,-11 7 0,12 1 0,-6 4 0,1 5 0,4 1 0,-11-7 0,5 15 0,0-15 0,-4 14 0,4-13 0,0 5 0,-5-8 0,5 1 0,0-1 0,-5 0 0,5 0 0,-8-9 0,2 7 0,-2-7 0,1 10 0,1-1 0,-1 0 0,1 8 0,-1-5 0,1 13 0,-7-14 0,6 15 0,-7-15 0,9 14 0,-2-5 0,2 7 0,-1 1 0,0-9 0,1 14 0,-1-12 0,7 13 0,-5 1 0,5-6 0,-6 5 0,-1-6 0,1 7 0,-6-6 0,10-3 0,-8 7 0,9-12 0,-5 5 0,-1 0 0,0 0 0,1 4 0,0 4 0,-1-6 0,1 6 0,0-5 0,0 13 0,0-13 0,0 13 0,6-6 0,-4 7 0,4 0 0,-6 1 0,1-1 0,5 1 0,-4-1 0,4 0 0,-6-7 0,6 6 0,-5-13 0,11 13 0,-11-6 0,5 0 0,-6 6 0,6-6 0,-4 7 0,9 1 0,-9-1 0,10 0 0,-11-6 0,11 4 0,-11-5 0,5 8 0,1-8 0,-5 6 0,4-6 0,0 0 0,-4 6 0,9-13 0,-9 13 0,10-6 0,-10 7 0,10 0 0,-10 1 0,9 5 0,-3 2 0,5 1 0,-5 3 0,3-8 0,-8 9 0,5-4 0,-13 9 0,0-3 0,-7 9 0,-7-5 0,6 6 0,5 0 0,10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A618-15B4-4D4E-B9A2-E8133A7D19B1}" type="datetimeFigureOut">
              <a:rPr lang="ko-KR" altLang="en-US" smtClean="0"/>
              <a:t>2021. 10. 24.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8FD36-7568-46EF-AD2B-ADE6E19683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43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안녕하십니까</a:t>
            </a:r>
            <a:r>
              <a:rPr kumimoji="1" lang="ko-KR" altLang="en-US" dirty="0"/>
              <a:t> 칵테일 레시피 제공 어플리케이션 제작 프로젝트의 상세설계 발표를 </a:t>
            </a:r>
            <a:r>
              <a:rPr kumimoji="1" lang="ko-KR" altLang="en-US" dirty="0" err="1"/>
              <a:t>맡게된</a:t>
            </a:r>
            <a:r>
              <a:rPr kumimoji="1" lang="ko-KR" altLang="en-US" dirty="0"/>
              <a:t> 방구석낭만팀의 </a:t>
            </a:r>
            <a:r>
              <a:rPr kumimoji="1" lang="ko-KR" altLang="en-US" dirty="0" err="1"/>
              <a:t>위진영입니다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767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두번째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해석 </a:t>
            </a:r>
            <a:r>
              <a:rPr kumimoji="1" lang="ko-KR" altLang="en-US" dirty="0" err="1"/>
              <a:t>설명드리겠습니다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0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애자일 방법론을 프로젝트의 개발 방법으로 채택했습니다</a:t>
            </a:r>
            <a:endParaRPr lang="en-US" altLang="ko-KR" dirty="0"/>
          </a:p>
          <a:p>
            <a:r>
              <a:rPr lang="ko-KR" altLang="en-US" dirty="0"/>
              <a:t>현재 진행하는 프로젝트의 개발기간은 </a:t>
            </a:r>
            <a:r>
              <a:rPr lang="en-US" altLang="ko-KR" dirty="0"/>
              <a:t>6</a:t>
            </a:r>
            <a:r>
              <a:rPr lang="ko-KR" altLang="en-US" dirty="0"/>
              <a:t>주입니다 배우는 동시에 개발을 진행하기 때문에 시간이 </a:t>
            </a:r>
            <a:r>
              <a:rPr lang="ko-KR" altLang="en-US" dirty="0" err="1"/>
              <a:t>부족한게</a:t>
            </a:r>
            <a:r>
              <a:rPr lang="ko-KR" altLang="en-US" dirty="0"/>
              <a:t> 사실입니다</a:t>
            </a:r>
            <a:endParaRPr lang="en-US" altLang="ko-KR" dirty="0"/>
          </a:p>
          <a:p>
            <a:r>
              <a:rPr lang="ko-KR" altLang="en-US" dirty="0"/>
              <a:t>또한 프로그램 특성상 사용자의 의견이 최우선으로 적용되어야 하기때문에 빠른 개발과 사용자의 피드백을 우선으로 개발을 진행하는 애자일 방법론을 채택했습니다</a:t>
            </a:r>
            <a:endParaRPr lang="en-US" altLang="ko-KR" dirty="0"/>
          </a:p>
          <a:p>
            <a:r>
              <a:rPr lang="ko-KR" altLang="en-US" dirty="0"/>
              <a:t>따라서 여러분들에게 실질적인 개발단계들을 바로바로 보여드리면서 얻은 피드백으로 프로그램을 개선해 나가도록 하겠습니다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89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보여드리는 화면은 </a:t>
            </a:r>
            <a:r>
              <a:rPr lang="en-US" altLang="ko-KR" dirty="0" err="1"/>
              <a:t>cockfit</a:t>
            </a:r>
            <a:r>
              <a:rPr lang="ko-KR" altLang="en-US" dirty="0"/>
              <a:t>어플리케이션의 프로그램순서에 따라 </a:t>
            </a:r>
            <a:r>
              <a:rPr lang="en-US" altLang="ko-KR" dirty="0"/>
              <a:t>fragment</a:t>
            </a:r>
            <a:r>
              <a:rPr lang="ko-KR" altLang="en-US" dirty="0"/>
              <a:t>와 </a:t>
            </a:r>
            <a:r>
              <a:rPr lang="en-US" altLang="ko-KR" dirty="0" err="1"/>
              <a:t>activit</a:t>
            </a:r>
            <a:r>
              <a:rPr lang="ko-KR" altLang="en-US" dirty="0"/>
              <a:t>클래스간의 관계를 나타낸 전체 </a:t>
            </a:r>
            <a:r>
              <a:rPr lang="en-US" altLang="ko-KR" dirty="0" err="1"/>
              <a:t>ui</a:t>
            </a:r>
            <a:r>
              <a:rPr lang="ko-KR" altLang="en-US" dirty="0"/>
              <a:t>지도입니다 안드로이드 앱의 </a:t>
            </a:r>
            <a:r>
              <a:rPr lang="en-US" altLang="ko-KR" dirty="0" err="1"/>
              <a:t>ui</a:t>
            </a:r>
            <a:r>
              <a:rPr lang="ko-KR" altLang="en-US" dirty="0"/>
              <a:t>네트워크 구조 상 클래스 다이어그램보단 프로그램 진행 순서와 클래스간의 관계를 보여드리는게 더 이해하기 </a:t>
            </a:r>
            <a:r>
              <a:rPr lang="ko-KR" altLang="en-US" dirty="0" err="1"/>
              <a:t>쉬우실거라고</a:t>
            </a:r>
            <a:r>
              <a:rPr lang="ko-KR" altLang="en-US" dirty="0"/>
              <a:t> 판단하여 이렇게 </a:t>
            </a:r>
            <a:r>
              <a:rPr lang="en-US" altLang="ko-KR" dirty="0" err="1"/>
              <a:t>ui</a:t>
            </a:r>
            <a:r>
              <a:rPr lang="ko-KR" altLang="en-US" dirty="0"/>
              <a:t>지도를 작성해봤습니다</a:t>
            </a:r>
            <a:endParaRPr lang="en-US" altLang="ko-KR" dirty="0"/>
          </a:p>
          <a:p>
            <a:r>
              <a:rPr lang="ko-KR" altLang="en-US" dirty="0"/>
              <a:t>이 항목들은 현재까지 저희가 개발한 </a:t>
            </a:r>
            <a:r>
              <a:rPr lang="en-US" altLang="ko-KR" dirty="0"/>
              <a:t>activity, fragment</a:t>
            </a:r>
            <a:r>
              <a:rPr lang="ko-KR" altLang="en-US" dirty="0"/>
              <a:t>클래스 들입니다 각 클래스들은 모두 어플리케이션의 화면을 구성하고 있습니다 여기서 이쪽을 보시면 메인 </a:t>
            </a:r>
            <a:r>
              <a:rPr lang="ko-KR" altLang="en-US" dirty="0" err="1"/>
              <a:t>액티비티</a:t>
            </a:r>
            <a:r>
              <a:rPr lang="ko-KR" altLang="en-US" dirty="0"/>
              <a:t> 하위에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fragment</a:t>
            </a:r>
            <a:r>
              <a:rPr lang="ko-KR" altLang="en-US" dirty="0"/>
              <a:t>클래스가 있는걸 보실 수 있습니다 </a:t>
            </a:r>
            <a:r>
              <a:rPr lang="ko-KR" altLang="en-US" dirty="0" err="1"/>
              <a:t>프래그먼트</a:t>
            </a:r>
            <a:r>
              <a:rPr lang="ko-KR" altLang="en-US" dirty="0"/>
              <a:t> 클래스는 </a:t>
            </a:r>
            <a:r>
              <a:rPr lang="en-US" altLang="ko-KR" dirty="0"/>
              <a:t>activity</a:t>
            </a:r>
            <a:r>
              <a:rPr lang="ko-KR" altLang="en-US" dirty="0"/>
              <a:t>로 구현한 화면의 일부를 구성하는 클래스입니다  이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프래그먼트는</a:t>
            </a:r>
            <a:r>
              <a:rPr lang="ko-KR" altLang="en-US" dirty="0"/>
              <a:t> 메인 </a:t>
            </a:r>
            <a:r>
              <a:rPr lang="ko-KR" altLang="en-US" dirty="0" err="1"/>
              <a:t>액티비티로</a:t>
            </a:r>
            <a:r>
              <a:rPr lang="ko-KR" altLang="en-US" dirty="0"/>
              <a:t> 구현된 메인 화면을 구성하는 화면들이라고 생각하시면 </a:t>
            </a:r>
            <a:r>
              <a:rPr lang="ko-KR" altLang="en-US" dirty="0" err="1"/>
              <a:t>될거같습니다</a:t>
            </a:r>
            <a:r>
              <a:rPr lang="ko-KR" altLang="en-US" dirty="0"/>
              <a:t> 화살표들은 각 클래스간의 연관관계를 표현합니다 즉 </a:t>
            </a:r>
            <a:r>
              <a:rPr lang="ko-KR" altLang="en-US" dirty="0" err="1"/>
              <a:t>화면간의</a:t>
            </a:r>
            <a:r>
              <a:rPr lang="ko-KR" altLang="en-US" dirty="0"/>
              <a:t> 연관관계를 나타낸다고 말씀드릴 수 있습니다 </a:t>
            </a:r>
            <a:endParaRPr lang="en-US" altLang="ko-KR" dirty="0"/>
          </a:p>
          <a:p>
            <a:r>
              <a:rPr lang="ko-KR" altLang="en-US" dirty="0"/>
              <a:t>자 그러면 지도에 표현된 </a:t>
            </a:r>
            <a:r>
              <a:rPr lang="ko-KR" altLang="en-US" dirty="0" err="1"/>
              <a:t>진행순서와</a:t>
            </a:r>
            <a:r>
              <a:rPr lang="ko-KR" altLang="en-US" dirty="0"/>
              <a:t> 클래스 간 연관관계를 중심으로 현재까지 개발한 실제 </a:t>
            </a:r>
            <a:r>
              <a:rPr lang="en-US" altLang="ko-KR" dirty="0"/>
              <a:t>Ui</a:t>
            </a:r>
            <a:r>
              <a:rPr lang="ko-KR" altLang="en-US" dirty="0"/>
              <a:t>들을 보여드리도록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10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프로그램이 시작되면 가장 먼저 로그인 화면이 나옵니다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회원가입을 이미 했다면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하면되고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회원가입을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하기위해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 버튼을 누르면 회원가입 화면이 나옵니다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로그인 버튼을 누르고 메인화면으로 넘어가보겠습니다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00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메인화면입니다</a:t>
            </a:r>
            <a:r>
              <a:rPr lang="ko-KR" altLang="en-US" dirty="0"/>
              <a:t> 앞서 </a:t>
            </a:r>
            <a:r>
              <a:rPr lang="ko-KR" altLang="en-US" dirty="0" err="1"/>
              <a:t>설명드렸다싶이</a:t>
            </a:r>
            <a:r>
              <a:rPr lang="ko-KR" altLang="en-US" dirty="0"/>
              <a:t> </a:t>
            </a:r>
            <a:r>
              <a:rPr lang="ko-KR" altLang="en-US" dirty="0" err="1"/>
              <a:t>메인화면은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ko-KR" altLang="en-US" dirty="0" err="1"/>
              <a:t>프래그먼트</a:t>
            </a:r>
            <a:r>
              <a:rPr lang="ko-KR" altLang="en-US" dirty="0"/>
              <a:t> </a:t>
            </a:r>
            <a:r>
              <a:rPr lang="ko-KR" altLang="en-US" dirty="0" err="1"/>
              <a:t>화면으로로</a:t>
            </a:r>
            <a:r>
              <a:rPr lang="ko-KR" altLang="en-US" dirty="0"/>
              <a:t> 구성되어있습니다 첫 </a:t>
            </a:r>
            <a:r>
              <a:rPr lang="ko-KR" altLang="en-US" dirty="0" err="1"/>
              <a:t>진입시에는</a:t>
            </a:r>
            <a:r>
              <a:rPr lang="ko-KR" altLang="en-US" dirty="0"/>
              <a:t> 메인</a:t>
            </a:r>
            <a:r>
              <a:rPr lang="en-US" altLang="ko-KR" dirty="0"/>
              <a:t>.</a:t>
            </a:r>
            <a:r>
              <a:rPr lang="ko-KR" altLang="en-US" dirty="0"/>
              <a:t>칵테일 화면을 보실 수 있습니다 하단의 네비게이션바에 버튼으로 각 </a:t>
            </a:r>
            <a:r>
              <a:rPr lang="ko-KR" altLang="en-US" dirty="0" err="1"/>
              <a:t>프래그먼트</a:t>
            </a:r>
            <a:r>
              <a:rPr lang="ko-KR" altLang="en-US" dirty="0"/>
              <a:t> 화면으로 이동할 수 있습니다 </a:t>
            </a:r>
            <a:endParaRPr lang="en-US" altLang="ko-KR" dirty="0"/>
          </a:p>
          <a:p>
            <a:r>
              <a:rPr lang="ko-KR" altLang="en-US" dirty="0"/>
              <a:t>먼저 메인</a:t>
            </a:r>
            <a:r>
              <a:rPr lang="en-US" altLang="ko-KR" dirty="0"/>
              <a:t>.</a:t>
            </a:r>
            <a:r>
              <a:rPr lang="ko-KR" altLang="en-US" dirty="0"/>
              <a:t>칵테일 화면에서는 관리자가 제공하는 칵테일 관련 정보들을 탐색할 수 있습니다 그 다음 </a:t>
            </a:r>
            <a:r>
              <a:rPr lang="en-US" altLang="ko-KR" dirty="0"/>
              <a:t>my</a:t>
            </a:r>
            <a:r>
              <a:rPr lang="ko-KR" altLang="en-US" dirty="0"/>
              <a:t>레시피 버튼을 누르면 나오는 메인</a:t>
            </a:r>
            <a:r>
              <a:rPr lang="en-US" altLang="ko-KR" dirty="0"/>
              <a:t>.</a:t>
            </a:r>
            <a:r>
              <a:rPr lang="ko-KR" altLang="en-US" dirty="0" err="1"/>
              <a:t>마이레시피</a:t>
            </a:r>
            <a:r>
              <a:rPr lang="ko-KR" altLang="en-US" dirty="0"/>
              <a:t> 화면입니다 사용자가 작성한 레시피 탐색과 레시피 작성을 할 수 있습니다 다음 메인</a:t>
            </a:r>
            <a:r>
              <a:rPr lang="en-US" altLang="ko-KR" dirty="0"/>
              <a:t>.</a:t>
            </a:r>
            <a:r>
              <a:rPr lang="ko-KR" altLang="en-US" dirty="0"/>
              <a:t>커뮤니티 화면입니다 유저들이 작성한 레시피와 자유질문들을 탐색 할 </a:t>
            </a:r>
            <a:r>
              <a:rPr lang="ko-KR" altLang="en-US" dirty="0" err="1"/>
              <a:t>수있습니다</a:t>
            </a:r>
            <a:r>
              <a:rPr lang="ko-KR" altLang="en-US" dirty="0"/>
              <a:t> 마지막으로 메인</a:t>
            </a:r>
            <a:r>
              <a:rPr lang="en-US" altLang="ko-KR" dirty="0"/>
              <a:t>.</a:t>
            </a:r>
            <a:r>
              <a:rPr lang="ko-KR" altLang="en-US" dirty="0"/>
              <a:t>프로필 화면입니다 사용자의 정보와 사용자가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</a:t>
            </a:r>
            <a:r>
              <a:rPr lang="en-US" altLang="ko-KR" dirty="0"/>
              <a:t>,</a:t>
            </a:r>
            <a:r>
              <a:rPr lang="ko-KR" altLang="en-US" dirty="0"/>
              <a:t> 작성한 게시물들을 탐색할 수 있습니다 먼저 메인</a:t>
            </a:r>
            <a:r>
              <a:rPr lang="en-US" altLang="ko-KR" dirty="0"/>
              <a:t>.</a:t>
            </a:r>
            <a:r>
              <a:rPr lang="ko-KR" altLang="en-US" dirty="0"/>
              <a:t>칵테일 화면과 관련된 화면들을 보여드리겠습니다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6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메인</a:t>
            </a:r>
            <a:r>
              <a:rPr lang="en-US" altLang="ko-KR" dirty="0"/>
              <a:t>.</a:t>
            </a:r>
            <a:r>
              <a:rPr lang="ko-KR" altLang="en-US" dirty="0"/>
              <a:t>칵테일 화면에서 보이는 칵테일 리스트 버튼을 누르면 오른쪽과 같은 관리자가 제공하는 모든 레시피 목록 화면이 나옵니다 여기서 리스트를 클릭하면 해당 레시피의 정보가 입력된 칵테일 </a:t>
            </a:r>
            <a:r>
              <a:rPr lang="ko-KR" altLang="en-US" dirty="0" err="1"/>
              <a:t>정보화면이</a:t>
            </a:r>
            <a:r>
              <a:rPr lang="ko-KR" altLang="en-US" dirty="0"/>
              <a:t> 나오게 됩니다 메인</a:t>
            </a:r>
            <a:r>
              <a:rPr lang="en-US" altLang="ko-KR" dirty="0"/>
              <a:t>.</a:t>
            </a:r>
            <a:r>
              <a:rPr lang="ko-KR" altLang="en-US" dirty="0"/>
              <a:t>칵테일 화면들의 나머지 버튼들의 기능은 </a:t>
            </a:r>
            <a:r>
              <a:rPr lang="en-US" altLang="ko-KR" dirty="0"/>
              <a:t>info</a:t>
            </a:r>
            <a:r>
              <a:rPr lang="ko-KR" altLang="en-US" dirty="0"/>
              <a:t> </a:t>
            </a:r>
            <a:r>
              <a:rPr lang="en-US" altLang="ko-KR" dirty="0"/>
              <a:t>activity</a:t>
            </a:r>
            <a:r>
              <a:rPr lang="ko-KR" altLang="en-US" dirty="0" err="1"/>
              <a:t>를</a:t>
            </a:r>
            <a:r>
              <a:rPr lang="ko-KR" altLang="en-US" dirty="0"/>
              <a:t> 구현해 추후 개발할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272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메인</a:t>
            </a:r>
            <a:r>
              <a:rPr lang="en-US" altLang="ko-KR" dirty="0"/>
              <a:t>.</a:t>
            </a:r>
            <a:r>
              <a:rPr lang="ko-KR" altLang="en-US" dirty="0" err="1"/>
              <a:t>마이레시피</a:t>
            </a:r>
            <a:r>
              <a:rPr lang="ko-KR" altLang="en-US" dirty="0"/>
              <a:t> 관련 화면입니다 나만의 레시피 버튼을 누르면 </a:t>
            </a:r>
            <a:r>
              <a:rPr lang="ko-KR" altLang="en-US" dirty="0" err="1"/>
              <a:t>다음과같이</a:t>
            </a:r>
            <a:r>
              <a:rPr lang="ko-KR" altLang="en-US" dirty="0"/>
              <a:t> 내가 작성한 레시피의 정보가 입력된 화면이 나옵니다 이전 슬라이드에서 똑같이 생긴 칵테일 정보 화면을 </a:t>
            </a:r>
            <a:r>
              <a:rPr lang="ko-KR" altLang="en-US" dirty="0" err="1"/>
              <a:t>보셨을텐데</a:t>
            </a:r>
            <a:r>
              <a:rPr lang="ko-KR" altLang="en-US" dirty="0"/>
              <a:t> 어떻게 진입하더라도 칵테일 </a:t>
            </a:r>
            <a:r>
              <a:rPr lang="ko-KR" altLang="en-US" dirty="0" err="1"/>
              <a:t>정보화면은</a:t>
            </a:r>
            <a:r>
              <a:rPr lang="ko-KR" altLang="en-US" dirty="0"/>
              <a:t> 같은 레시피 </a:t>
            </a:r>
            <a:r>
              <a:rPr lang="ko-KR" altLang="en-US" dirty="0" err="1"/>
              <a:t>액티비티로</a:t>
            </a:r>
            <a:r>
              <a:rPr lang="ko-KR" altLang="en-US" dirty="0"/>
              <a:t> 구현하기때문에 화면구성은 같고 진입 방식에 따라 입력된 정보만 달라집니다 다음은 </a:t>
            </a:r>
            <a:r>
              <a:rPr lang="en-US" altLang="ko-KR" dirty="0"/>
              <a:t>+</a:t>
            </a:r>
            <a:r>
              <a:rPr lang="ko-KR" altLang="en-US" dirty="0"/>
              <a:t>버튼을 누르면 나오는 칵테일 레시피 </a:t>
            </a:r>
            <a:r>
              <a:rPr lang="ko-KR" altLang="en-US" dirty="0" err="1"/>
              <a:t>작성화면입니다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60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커뮤니티 설명을 건너뛰고 메인</a:t>
            </a:r>
            <a:r>
              <a:rPr lang="en-US" altLang="ko-KR" dirty="0"/>
              <a:t>.</a:t>
            </a:r>
            <a:r>
              <a:rPr lang="ko-KR" altLang="en-US" dirty="0"/>
              <a:t>프로필 </a:t>
            </a:r>
            <a:r>
              <a:rPr lang="ko-KR" altLang="en-US" dirty="0" err="1"/>
              <a:t>화면먼저</a:t>
            </a:r>
            <a:r>
              <a:rPr lang="ko-KR" altLang="en-US" dirty="0"/>
              <a:t>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 메인</a:t>
            </a:r>
            <a:r>
              <a:rPr lang="en-US" altLang="ko-KR" dirty="0"/>
              <a:t>.</a:t>
            </a:r>
            <a:r>
              <a:rPr lang="ko-KR" altLang="en-US" dirty="0"/>
              <a:t>프로필 화면에서 </a:t>
            </a:r>
            <a:r>
              <a:rPr lang="ko-KR" altLang="en-US" dirty="0" err="1"/>
              <a:t>즐겨찾기</a:t>
            </a:r>
            <a:r>
              <a:rPr lang="ko-KR" altLang="en-US" dirty="0"/>
              <a:t> 한 레시피 버튼을 클릭하면 리스트 </a:t>
            </a:r>
            <a:r>
              <a:rPr lang="ko-KR" altLang="en-US" dirty="0" err="1"/>
              <a:t>액티비티를</a:t>
            </a:r>
            <a:r>
              <a:rPr lang="ko-KR" altLang="en-US" dirty="0"/>
              <a:t> 공유하는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 목록 화면</a:t>
            </a:r>
            <a:r>
              <a:rPr lang="en-US" altLang="ko-KR" dirty="0"/>
              <a:t>,</a:t>
            </a:r>
            <a:r>
              <a:rPr lang="ko-KR" altLang="en-US" dirty="0"/>
              <a:t> 리스트 </a:t>
            </a:r>
            <a:r>
              <a:rPr lang="ko-KR" altLang="en-US" dirty="0" err="1"/>
              <a:t>클릭시</a:t>
            </a:r>
            <a:r>
              <a:rPr lang="ko-KR" altLang="en-US" dirty="0"/>
              <a:t> 나오는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레시피의 </a:t>
            </a:r>
            <a:r>
              <a:rPr lang="ko-KR" altLang="en-US" dirty="0" err="1"/>
              <a:t>정보화면입니다</a:t>
            </a:r>
            <a:endParaRPr lang="en-US" altLang="ko-KR" dirty="0"/>
          </a:p>
          <a:p>
            <a:r>
              <a:rPr lang="ko-KR" altLang="en-US" dirty="0"/>
              <a:t>가장 오른쪽에는 내가 작성한 게시글버튼을 클릭하면 나오는 내 </a:t>
            </a:r>
            <a:r>
              <a:rPr lang="ko-KR" altLang="en-US" dirty="0" err="1"/>
              <a:t>게시글</a:t>
            </a:r>
            <a:r>
              <a:rPr lang="ko-KR" altLang="en-US" dirty="0"/>
              <a:t> </a:t>
            </a:r>
            <a:r>
              <a:rPr lang="ko-KR" altLang="en-US" dirty="0" err="1"/>
              <a:t>목록화면입니다</a:t>
            </a:r>
            <a:r>
              <a:rPr lang="ko-KR" altLang="en-US" dirty="0"/>
              <a:t> 내가 작성한 댓글 버튼을 누르면 나오는 </a:t>
            </a:r>
            <a:r>
              <a:rPr lang="ko-KR" altLang="en-US" dirty="0" err="1"/>
              <a:t>화면또한</a:t>
            </a:r>
            <a:r>
              <a:rPr lang="ko-KR" altLang="en-US" dirty="0"/>
              <a:t> 포럼 </a:t>
            </a:r>
            <a:r>
              <a:rPr lang="ko-KR" altLang="en-US" dirty="0" err="1"/>
              <a:t>액티비티를</a:t>
            </a:r>
            <a:r>
              <a:rPr lang="ko-KR" altLang="en-US" dirty="0"/>
              <a:t> 구현해 내 </a:t>
            </a:r>
            <a:r>
              <a:rPr lang="ko-KR" altLang="en-US" dirty="0" err="1"/>
              <a:t>게시글</a:t>
            </a:r>
            <a:r>
              <a:rPr lang="ko-KR" altLang="en-US" dirty="0"/>
              <a:t> 목록 화면과 같은 구성으로 만들 계획입니다 그리고 게시물 리스트를 클릭하면 나오는 게시물 화면은 추후에 클래스를 설계해 개발할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커뮤니티 화면입니다 여기 보이시는 레시피 공유 게시판에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더보기를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누르면  레시피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게시판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넘어갑니다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현재단계에선 레시피 공유 게시판 또한 포럼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액티비티로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임시구현할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계획을 세우고있습니다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질문게시판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레시피 공유 게시판과 같은 방식으로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화면전환이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이루어집니다 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87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이제 추가적으로 </a:t>
            </a:r>
            <a:r>
              <a:rPr lang="en-US" altLang="ko-KR" dirty="0" err="1"/>
              <a:t>ui</a:t>
            </a:r>
            <a:r>
              <a:rPr lang="ko-KR" altLang="en-US" dirty="0"/>
              <a:t>디자인에 사용된 수학적 모델링 </a:t>
            </a:r>
            <a:r>
              <a:rPr lang="ko-KR" altLang="en-US" dirty="0" err="1"/>
              <a:t>기법에대해</a:t>
            </a:r>
            <a:r>
              <a:rPr lang="ko-KR" altLang="en-US" dirty="0"/>
              <a:t> </a:t>
            </a:r>
            <a:r>
              <a:rPr lang="ko-KR" altLang="en-US" dirty="0" err="1"/>
              <a:t>설명드리고</a:t>
            </a:r>
            <a:r>
              <a:rPr lang="ko-KR" altLang="en-US" dirty="0"/>
              <a:t> 마무리 하겠습니다 저희 팀은 모든 </a:t>
            </a:r>
            <a:r>
              <a:rPr lang="en-US" altLang="ko-KR" dirty="0" err="1"/>
              <a:t>ui</a:t>
            </a:r>
            <a:r>
              <a:rPr lang="ko-KR" altLang="en-US" dirty="0"/>
              <a:t>간 통일성과 안정성을 </a:t>
            </a:r>
            <a:r>
              <a:rPr lang="ko-KR" altLang="en-US" dirty="0" err="1"/>
              <a:t>주기위해</a:t>
            </a:r>
            <a:r>
              <a:rPr lang="ko-KR" altLang="en-US" dirty="0"/>
              <a:t> 각종 </a:t>
            </a:r>
            <a:r>
              <a:rPr lang="en-US" altLang="ko-KR" dirty="0" err="1"/>
              <a:t>ui</a:t>
            </a:r>
            <a:r>
              <a:rPr lang="ko-KR" altLang="en-US" dirty="0"/>
              <a:t>디자인 기법을 참고하였고 기법들 중 저희 프로그램과 가장 </a:t>
            </a:r>
            <a:r>
              <a:rPr lang="ko-KR" altLang="en-US" dirty="0" err="1"/>
              <a:t>잘맞는</a:t>
            </a:r>
            <a:r>
              <a:rPr lang="ko-KR" altLang="en-US" dirty="0"/>
              <a:t> 기법들을 추려내 세가지 통일된 규칙을 정했습니다</a:t>
            </a:r>
            <a:endParaRPr lang="en-US" altLang="ko-KR" dirty="0"/>
          </a:p>
          <a:p>
            <a:r>
              <a:rPr lang="ko-KR" altLang="en-US" dirty="0"/>
              <a:t>첫번째 화면 </a:t>
            </a:r>
            <a:r>
              <a:rPr lang="ko-KR" altLang="en-US" dirty="0" err="1"/>
              <a:t>좌우여백</a:t>
            </a:r>
            <a:r>
              <a:rPr lang="ko-KR" altLang="en-US" dirty="0"/>
              <a:t> 가능한 </a:t>
            </a:r>
            <a:r>
              <a:rPr lang="en-US" altLang="ko-KR" dirty="0"/>
              <a:t>15dp</a:t>
            </a:r>
          </a:p>
          <a:p>
            <a:r>
              <a:rPr lang="ko-KR" altLang="en-US" dirty="0"/>
              <a:t>두번째 중앙 지향적 배치</a:t>
            </a:r>
            <a:endParaRPr lang="en-US" altLang="ko-KR" dirty="0"/>
          </a:p>
          <a:p>
            <a:r>
              <a:rPr lang="ko-KR" altLang="en-US" dirty="0"/>
              <a:t>세번째 각 요소들 간 </a:t>
            </a:r>
            <a:r>
              <a:rPr lang="ko-KR" altLang="en-US" dirty="0" err="1"/>
              <a:t>최소여백</a:t>
            </a:r>
            <a:r>
              <a:rPr lang="ko-KR" altLang="en-US" dirty="0"/>
              <a:t> </a:t>
            </a:r>
            <a:r>
              <a:rPr lang="en-US" altLang="ko-KR" dirty="0"/>
              <a:t>5dp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마다 디자인이 다르기때문에 적용되는 </a:t>
            </a:r>
            <a:r>
              <a:rPr lang="en-US" altLang="ko-KR" dirty="0" err="1"/>
              <a:t>ui</a:t>
            </a:r>
            <a:r>
              <a:rPr lang="ko-KR" altLang="en-US" dirty="0"/>
              <a:t>모델링 기법이 달라서 이 세가지 규칙을 절대적으로 적용시키긴 어렵지만 가능한 선에서 최대한 지키기로 하였고 이 규칙이 가장 잘 적용된 레시피 리스트를 예로 들어 </a:t>
            </a:r>
            <a:r>
              <a:rPr lang="ko-KR" altLang="en-US" dirty="0" err="1"/>
              <a:t>설명드려보도록</a:t>
            </a:r>
            <a:r>
              <a:rPr lang="ko-KR" altLang="en-US" dirty="0"/>
              <a:t> 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6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상세설계</a:t>
            </a:r>
            <a:r>
              <a:rPr kumimoji="1" lang="ko-KR" altLang="en-US" dirty="0"/>
              <a:t> 보고 전에 먼저 우리 프로젝트의 목적을 말씀드리고 시작하겠습니다 </a:t>
            </a:r>
            <a:r>
              <a:rPr kumimoji="1" lang="ko-Kore-KR" altLang="en-US" dirty="0"/>
              <a:t>우리</a:t>
            </a:r>
            <a:r>
              <a:rPr kumimoji="1" lang="ko-KR" altLang="en-US" dirty="0"/>
              <a:t> 프로젝트는 다양한 칵테일 레시피 제공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나만의 레시피 제작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커뮤니티를 통한 레시피 제작 서비스를 제공하는 어플리케이션을 만드는 것으로 프로젝트 목적을 세웠고 현재 </a:t>
            </a:r>
            <a:r>
              <a:rPr kumimoji="1" lang="ko-KR" altLang="en-US" dirty="0" err="1"/>
              <a:t>개발중에</a:t>
            </a:r>
            <a:r>
              <a:rPr kumimoji="1" lang="ko-KR" altLang="en-US" dirty="0"/>
              <a:t> 있습니다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리스트의 각 리스트는 </a:t>
            </a:r>
            <a:r>
              <a:rPr lang="ko-KR" altLang="en-US" dirty="0" err="1"/>
              <a:t>뷰홀더로</a:t>
            </a:r>
            <a:r>
              <a:rPr lang="ko-KR" altLang="en-US" dirty="0"/>
              <a:t> 구현됩니다 화면 </a:t>
            </a:r>
            <a:r>
              <a:rPr lang="ko-KR" altLang="en-US" dirty="0" err="1"/>
              <a:t>좌우여백은</a:t>
            </a:r>
            <a:r>
              <a:rPr lang="ko-KR" altLang="en-US" dirty="0"/>
              <a:t> </a:t>
            </a:r>
            <a:r>
              <a:rPr lang="en-US" altLang="ko-KR" dirty="0"/>
              <a:t>15dp </a:t>
            </a:r>
            <a:r>
              <a:rPr lang="ko-KR" altLang="en-US" dirty="0"/>
              <a:t>로 설정했고 </a:t>
            </a:r>
            <a:r>
              <a:rPr lang="ko-KR" altLang="en-US" dirty="0" err="1"/>
              <a:t>뷰홀더간의</a:t>
            </a:r>
            <a:r>
              <a:rPr lang="ko-KR" altLang="en-US" dirty="0"/>
              <a:t> 간격을 </a:t>
            </a:r>
            <a:r>
              <a:rPr lang="en-US" altLang="ko-KR" dirty="0"/>
              <a:t>20dp</a:t>
            </a:r>
            <a:r>
              <a:rPr lang="ko-KR" altLang="en-US" dirty="0"/>
              <a:t>로 </a:t>
            </a:r>
            <a:r>
              <a:rPr lang="ko-KR" altLang="en-US" dirty="0" err="1"/>
              <a:t>설정한것을</a:t>
            </a:r>
            <a:r>
              <a:rPr lang="ko-KR" altLang="en-US" dirty="0"/>
              <a:t> 보실 수 잇습니다 </a:t>
            </a:r>
            <a:r>
              <a:rPr lang="ko-KR" altLang="en-US" dirty="0" err="1"/>
              <a:t>뷰홀더</a:t>
            </a:r>
            <a:r>
              <a:rPr lang="ko-KR" altLang="en-US" dirty="0"/>
              <a:t> 내부에서도 </a:t>
            </a:r>
            <a:r>
              <a:rPr lang="ko-KR" altLang="en-US" dirty="0" err="1"/>
              <a:t>요소들간</a:t>
            </a:r>
            <a:r>
              <a:rPr lang="ko-KR" altLang="en-US" dirty="0"/>
              <a:t> 간격을 </a:t>
            </a:r>
            <a:r>
              <a:rPr lang="en-US" altLang="ko-KR" dirty="0"/>
              <a:t>5dp</a:t>
            </a:r>
            <a:r>
              <a:rPr lang="ko-KR" altLang="en-US" dirty="0"/>
              <a:t>로 설정해 규칙을 </a:t>
            </a:r>
            <a:r>
              <a:rPr lang="ko-KR" altLang="en-US" dirty="0" err="1"/>
              <a:t>적용한것</a:t>
            </a:r>
            <a:r>
              <a:rPr lang="ko-KR" altLang="en-US" dirty="0"/>
              <a:t> 또한 보실 수 있습니다</a:t>
            </a:r>
            <a:endParaRPr lang="en-US" altLang="ko-KR" dirty="0"/>
          </a:p>
          <a:p>
            <a:r>
              <a:rPr lang="ko-KR" altLang="en-US" dirty="0"/>
              <a:t>이외에도 </a:t>
            </a:r>
            <a:r>
              <a:rPr lang="ko-KR" altLang="en-US" dirty="0" err="1"/>
              <a:t>정렬기능을</a:t>
            </a:r>
            <a:r>
              <a:rPr lang="ko-KR" altLang="en-US" dirty="0"/>
              <a:t> 수행하는 버튼을 화면 오른쪽 하단부에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FloatingActionButton</a:t>
            </a:r>
            <a:r>
              <a:rPr lang="en" altLang="ko-Kore-KR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배치해 사용자가 리스트들의 어떤 부분을 보고 있더라도 </a:t>
            </a:r>
            <a:r>
              <a:rPr lang="ko-KR" altLang="en-US" dirty="0" err="1"/>
              <a:t>정렬버튼을</a:t>
            </a:r>
            <a:r>
              <a:rPr lang="ko-KR" altLang="en-US" dirty="0"/>
              <a:t> 사용할 수 있도록 설계하였습니다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52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지금까지</a:t>
            </a:r>
            <a:r>
              <a:rPr kumimoji="1" lang="ko-KR" altLang="en-US" dirty="0"/>
              <a:t> 긴 발표 들어주셔서 감사합니다 질문 받도록 하겠습니다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17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설계결정에</a:t>
            </a:r>
            <a:r>
              <a:rPr kumimoji="1" lang="ko-KR" altLang="en-US" dirty="0"/>
              <a:t> 대한 진행상황에 대해 문제해결에 적용된 이론과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설계</a:t>
            </a:r>
            <a:r>
              <a:rPr kumimoji="1" lang="en-US" altLang="ko-KR" dirty="0"/>
              <a:t>/</a:t>
            </a:r>
            <a:r>
              <a:rPr kumimoji="1" lang="ko-KR" altLang="en-US" dirty="0"/>
              <a:t>해석 부분으로 나눠 설명해드리겠습니다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4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</a:t>
            </a:r>
            <a:r>
              <a:rPr kumimoji="1" lang="ko-KR" altLang="en-US" dirty="0"/>
              <a:t> 문제해결에 적용된 이론입니다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177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프로그램 내에서 문제해결에 쓰일 탐색 알고리즘을 선정하기 위해 여러 알고리즘들을 조사하였고 이 중 가장 높은 평가를 받았던 알고리즘 </a:t>
            </a:r>
            <a:r>
              <a:rPr lang="ko-KR" altLang="en-US" dirty="0" err="1"/>
              <a:t>세개</a:t>
            </a:r>
            <a:r>
              <a:rPr lang="ko-KR" altLang="en-US" dirty="0"/>
              <a:t> 중 저희 프로그램에 가장 적합한 알고리즘 하나를 선정하기로 했습니다</a:t>
            </a:r>
            <a:endParaRPr lang="en-US" altLang="ko-KR" dirty="0"/>
          </a:p>
          <a:p>
            <a:r>
              <a:rPr lang="ko-KR" altLang="en-US" dirty="0"/>
              <a:t>먼저 선택된 세가지 알고리즘 각각의 장점과 단점들을 표로 정리했습니다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08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장단점을 토대로 </a:t>
            </a:r>
            <a:r>
              <a:rPr lang="ko-KR" altLang="en-US" dirty="0" err="1"/>
              <a:t>퓨</a:t>
            </a:r>
            <a:r>
              <a:rPr lang="ko-KR" altLang="en-US" dirty="0"/>
              <a:t> 방법을 이용해 </a:t>
            </a:r>
            <a:r>
              <a:rPr lang="en-US" altLang="ko-KR" dirty="0"/>
              <a:t>4</a:t>
            </a:r>
            <a:r>
              <a:rPr lang="ko-KR" altLang="en-US" dirty="0"/>
              <a:t>가지 기준으로 탐색 알고리즘들을 다시 평가했습니다</a:t>
            </a:r>
            <a:endParaRPr lang="en-US" altLang="ko-KR" dirty="0"/>
          </a:p>
          <a:p>
            <a:r>
              <a:rPr lang="ko-KR" altLang="en-US" dirty="0" err="1"/>
              <a:t>해싱</a:t>
            </a:r>
            <a:r>
              <a:rPr lang="ko-KR" altLang="en-US" dirty="0"/>
              <a:t> 알고리즘이 </a:t>
            </a:r>
            <a:r>
              <a:rPr lang="ko-KR" altLang="en-US" dirty="0" err="1"/>
              <a:t>속도면에서</a:t>
            </a:r>
            <a:r>
              <a:rPr lang="ko-KR" altLang="en-US" dirty="0"/>
              <a:t> 가장 좋은 점수를 받았고 나머지 기준에서도 우수한 점수를 받았습니다 </a:t>
            </a:r>
            <a:endParaRPr lang="en-US" altLang="ko-KR" dirty="0"/>
          </a:p>
          <a:p>
            <a:r>
              <a:rPr lang="ko-KR" altLang="en-US" dirty="0"/>
              <a:t>순차 알고리즘은 </a:t>
            </a:r>
            <a:r>
              <a:rPr lang="ko-KR" altLang="en-US" dirty="0" err="1"/>
              <a:t>속도면에선</a:t>
            </a:r>
            <a:r>
              <a:rPr lang="ko-KR" altLang="en-US" dirty="0"/>
              <a:t> 가장 안좋은 점수를 받았지만 구현 가능성과 범용성에선 큰 점수를 받아 먼저 셋 중 두 알고리즘을 선정했습니다</a:t>
            </a:r>
            <a:endParaRPr lang="en-US" altLang="ko-KR" dirty="0"/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가중순위</a:t>
            </a:r>
            <a:r>
              <a:rPr lang="ko-KR" altLang="en-US" dirty="0"/>
              <a:t> 비교법을 이용해 한가지 알고리즘만 선정하려 했었으나 두 알고리즘이 적합한 용도가 다르고 저희 프로그램에서는 두 알고리즘이 모두 쓰일 필요가 있다고 판단되어 두 알고리즘 모두 문제해결에 적용하기로 하였습니다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61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정렬 알고리즘 선정과정 입니다 탐색 알고리즘 선정과정과 같은 방법으로 정렬 알고리즘 중 </a:t>
            </a:r>
            <a:r>
              <a:rPr lang="ko-KR" altLang="en-US" dirty="0" err="1"/>
              <a:t>기수정렬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퀵정렬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듀얼피봇</a:t>
            </a:r>
            <a:r>
              <a:rPr lang="ko-KR" altLang="en-US" dirty="0"/>
              <a:t> </a:t>
            </a:r>
            <a:r>
              <a:rPr lang="ko-KR" altLang="en-US" dirty="0" err="1"/>
              <a:t>퀵</a:t>
            </a:r>
            <a:r>
              <a:rPr lang="ko-KR" altLang="en-US" dirty="0"/>
              <a:t> 정렬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tim</a:t>
            </a:r>
            <a:r>
              <a:rPr lang="ko-KR" altLang="en-US" dirty="0"/>
              <a:t>정렬의 </a:t>
            </a:r>
            <a:r>
              <a:rPr lang="en-US" altLang="ko-KR" dirty="0"/>
              <a:t>4</a:t>
            </a:r>
            <a:r>
              <a:rPr lang="ko-KR" altLang="en-US" dirty="0"/>
              <a:t>가지 알고리즘을 선정하였습니다</a:t>
            </a:r>
            <a:endParaRPr lang="en-US" altLang="ko-KR" dirty="0"/>
          </a:p>
          <a:p>
            <a:r>
              <a:rPr lang="ko-KR" altLang="en-US" dirty="0"/>
              <a:t>선택된 </a:t>
            </a:r>
            <a:r>
              <a:rPr lang="ko-KR" altLang="en-US" dirty="0" err="1"/>
              <a:t>네가지</a:t>
            </a:r>
            <a:r>
              <a:rPr lang="ko-KR" altLang="en-US" dirty="0"/>
              <a:t> 알고리즘 각각의 장점과 단점들을 표로 정리했습니다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08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탐색 알고리즘 선정과정과 동일하게 </a:t>
            </a:r>
            <a:r>
              <a:rPr lang="ko-KR" altLang="en-US" dirty="0" err="1"/>
              <a:t>퓨</a:t>
            </a:r>
            <a:r>
              <a:rPr lang="ko-KR" altLang="en-US" dirty="0"/>
              <a:t> 방식을 적용해 </a:t>
            </a:r>
            <a:r>
              <a:rPr lang="en-US" altLang="ko-KR" dirty="0"/>
              <a:t>4</a:t>
            </a:r>
            <a:r>
              <a:rPr lang="ko-KR" altLang="en-US" dirty="0"/>
              <a:t>가지 정렬 알고리즘을 평가했습니다</a:t>
            </a:r>
            <a:endParaRPr lang="en-US" altLang="ko-KR" dirty="0"/>
          </a:p>
          <a:p>
            <a:r>
              <a:rPr lang="ko-KR" altLang="en-US" dirty="0"/>
              <a:t>특히 핸드폰 어플리케이션이라는 점과 </a:t>
            </a:r>
            <a:r>
              <a:rPr lang="en-US" altLang="ko-KR" dirty="0"/>
              <a:t>6</a:t>
            </a:r>
            <a:r>
              <a:rPr lang="ko-KR" altLang="en-US" dirty="0"/>
              <a:t>주의 짧은 개발기간을 고려해서 구현가능성과 속도를 중점적으로 평가했습니다 평가결과 컬렉션 소트 알고리즘이 가장 좋은 평가를 받아 </a:t>
            </a:r>
            <a:r>
              <a:rPr lang="ko-KR" altLang="en-US" dirty="0" err="1"/>
              <a:t>선정되였습니다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88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프로그램에서 탐색 알고리즘은 커뮤니티 </a:t>
            </a:r>
            <a:r>
              <a:rPr lang="ko-KR" altLang="en-US" dirty="0" err="1"/>
              <a:t>게시글</a:t>
            </a:r>
            <a:r>
              <a:rPr lang="ko-KR" altLang="en-US" dirty="0"/>
              <a:t> 검색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즐겨찾기한</a:t>
            </a:r>
            <a:r>
              <a:rPr lang="ko-KR" altLang="en-US" dirty="0"/>
              <a:t> 게시물 검색</a:t>
            </a:r>
            <a:r>
              <a:rPr lang="en-US" altLang="ko-KR" dirty="0"/>
              <a:t>,</a:t>
            </a:r>
            <a:r>
              <a:rPr lang="ko-KR" altLang="en-US" dirty="0"/>
              <a:t> 레시피 검색 자동완성 기능을 </a:t>
            </a:r>
            <a:r>
              <a:rPr lang="ko-KR" altLang="en-US" dirty="0" err="1"/>
              <a:t>구현할때</a:t>
            </a:r>
            <a:r>
              <a:rPr lang="ko-KR" altLang="en-US" dirty="0"/>
              <a:t> 사용되고 정렬 알고리즘은 레시피 정렬과 게시판 정렬할 때 사용됩니다 프로그램 특성 상 </a:t>
            </a:r>
            <a:r>
              <a:rPr lang="en-US" altLang="ko-KR" dirty="0" err="1"/>
              <a:t>db</a:t>
            </a:r>
            <a:r>
              <a:rPr lang="ko-KR" altLang="en-US" dirty="0"/>
              <a:t>와 연동되는 기능이 많아 가급적 기기에 부담이 가지않도록 정렬</a:t>
            </a:r>
            <a:r>
              <a:rPr lang="en-US" altLang="ko-KR" dirty="0"/>
              <a:t>,</a:t>
            </a:r>
            <a:r>
              <a:rPr lang="ko-KR" altLang="en-US" dirty="0"/>
              <a:t> 탐색 작업을 수행할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8FD36-7568-46EF-AD2B-ADE6E196832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4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2021 / 10 /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25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0199" y="3759409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팀프로젝트</a:t>
            </a:r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1</a:t>
            </a:r>
          </a:p>
          <a:p>
            <a:pPr algn="just"/>
            <a:r>
              <a:rPr lang="en-US" altLang="ko-KR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128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상세설계 발표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7942784"/>
            <a:ext cx="13363129" cy="1259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칵테일 정보 공유 커뮤니티 </a:t>
            </a:r>
            <a:r>
              <a:rPr lang="en-US" altLang="ko-KR" sz="5400" dirty="0">
                <a:solidFill>
                  <a:srgbClr val="C140F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Cock’Fit</a:t>
            </a:r>
            <a:endParaRPr lang="en-US" dirty="0">
              <a:solidFill>
                <a:srgbClr val="C140F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S-Core Dream 4 Regular" pitchFamily="34" charset="0"/>
              </a:rPr>
              <a:t>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7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조 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방구석낭만</a:t>
            </a:r>
            <a:r>
              <a:rPr lang="en-US" altLang="ko-KR" sz="2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)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7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아이디어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0938CD3-A956-4FB7-B03A-D3BB933E70EC}"/>
              </a:ext>
            </a:extLst>
          </p:cNvPr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B6FF8595-6388-4726-8124-B689517FB9D4}"/>
              </a:ext>
            </a:extLst>
          </p:cNvPr>
          <p:cNvSpPr txBox="1"/>
          <p:nvPr/>
        </p:nvSpPr>
        <p:spPr>
          <a:xfrm>
            <a:off x="3612236" y="5002951"/>
            <a:ext cx="10160483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SW</a:t>
            </a:r>
            <a:r>
              <a:rPr lang="ko-KR" altLang="en-US" sz="8300" dirty="0" err="1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를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이용한 설계</a:t>
            </a:r>
            <a:r>
              <a:rPr lang="en-US" altLang="ko-KR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/</a:t>
            </a:r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해석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58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SW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개발 방법론 선정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32EE30-2669-1A4E-A276-B6EC28F87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76062"/>
            <a:ext cx="6096000" cy="5892800"/>
          </a:xfrm>
          <a:prstGeom prst="rect">
            <a:avLst/>
          </a:prstGeom>
        </p:spPr>
      </p:pic>
      <p:sp>
        <p:nvSpPr>
          <p:cNvPr id="18" name="Object 13">
            <a:extLst>
              <a:ext uri="{FF2B5EF4-FFF2-40B4-BE49-F238E27FC236}">
                <a16:creationId xmlns:a16="http://schemas.microsoft.com/office/drawing/2014/main" id="{BA92224F-A51A-C147-8147-01E93662A786}"/>
              </a:ext>
            </a:extLst>
          </p:cNvPr>
          <p:cNvSpPr txBox="1"/>
          <p:nvPr/>
        </p:nvSpPr>
        <p:spPr>
          <a:xfrm>
            <a:off x="8675914" y="4042316"/>
            <a:ext cx="1569257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why?</a:t>
            </a:r>
            <a:endParaRPr lang="en-US" sz="4400" dirty="0"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E0FC4D6B-BD24-FB4D-8C76-D0FFB436C0B0}"/>
              </a:ext>
            </a:extLst>
          </p:cNvPr>
          <p:cNvSpPr txBox="1"/>
          <p:nvPr/>
        </p:nvSpPr>
        <p:spPr>
          <a:xfrm>
            <a:off x="10209076" y="4175030"/>
            <a:ext cx="7077438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dirty="0">
                <a:latin typeface="Cafe24 Dangdanghae" pitchFamily="2" charset="-127"/>
                <a:ea typeface="Cafe24 Dangdanghae" pitchFamily="2" charset="-127"/>
              </a:rPr>
              <a:t>어려운 개발환경</a:t>
            </a:r>
            <a:endParaRPr lang="en-US" sz="44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DA5EAEBE-BE70-854D-9DB5-293F9CB90199}"/>
              </a:ext>
            </a:extLst>
          </p:cNvPr>
          <p:cNvSpPr txBox="1"/>
          <p:nvPr/>
        </p:nvSpPr>
        <p:spPr>
          <a:xfrm>
            <a:off x="8675914" y="5638935"/>
            <a:ext cx="1804186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4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How?</a:t>
            </a:r>
            <a:endParaRPr lang="en-US" sz="4400" dirty="0"/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CFBFA50A-DB15-224B-9CEE-29EA72039EE0}"/>
              </a:ext>
            </a:extLst>
          </p:cNvPr>
          <p:cNvSpPr txBox="1"/>
          <p:nvPr/>
        </p:nvSpPr>
        <p:spPr>
          <a:xfrm>
            <a:off x="10245171" y="5800604"/>
            <a:ext cx="5257800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400" dirty="0">
                <a:latin typeface="Cafe24 Dangdanghae" pitchFamily="2" charset="-127"/>
                <a:ea typeface="Cafe24 Dangdanghae" pitchFamily="2" charset="-127"/>
              </a:rPr>
              <a:t>빠른 개발</a:t>
            </a:r>
            <a:r>
              <a:rPr lang="en-US" altLang="ko-KR" sz="4400" dirty="0"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lang="ko-KR" altLang="en-US" sz="4400" dirty="0">
                <a:latin typeface="Cafe24 Dangdanghae" pitchFamily="2" charset="-127"/>
                <a:ea typeface="Cafe24 Dangdanghae" pitchFamily="2" charset="-127"/>
              </a:rPr>
              <a:t> 피드백</a:t>
            </a:r>
            <a:endParaRPr lang="en-US" sz="4400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5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C2F175-F86A-BC41-B288-30890E629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22" y="1475964"/>
            <a:ext cx="16283556" cy="7883834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3CC91C1B-312F-6741-AADB-FD01DF662FA4}"/>
              </a:ext>
            </a:extLst>
          </p:cNvPr>
          <p:cNvSpPr/>
          <p:nvPr/>
        </p:nvSpPr>
        <p:spPr>
          <a:xfrm>
            <a:off x="1219200" y="2059788"/>
            <a:ext cx="665157" cy="682380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40F1F4-2EB8-7440-8E41-CFC372F31D03}"/>
              </a:ext>
            </a:extLst>
          </p:cNvPr>
          <p:cNvSpPr txBox="1"/>
          <p:nvPr/>
        </p:nvSpPr>
        <p:spPr>
          <a:xfrm>
            <a:off x="893757" y="2896029"/>
            <a:ext cx="38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프로그램 진행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8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13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D61211-7836-F247-A586-DBE08E3CAD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715" y="2173699"/>
            <a:ext cx="3607486" cy="620355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4954AD-80D2-9449-B5FB-6993DFD17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6279" y="2166596"/>
            <a:ext cx="3549808" cy="624877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BF26EEA-F753-4645-A47A-DE02E50CE182}"/>
                  </a:ext>
                </a:extLst>
              </p14:cNvPr>
              <p14:cNvContentPartPr/>
              <p14:nvPr/>
            </p14:nvContentPartPr>
            <p14:xfrm>
              <a:off x="1165668" y="1329962"/>
              <a:ext cx="2973600" cy="25167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BF26EEA-F753-4645-A47A-DE02E50CE1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2028" y="1222322"/>
                <a:ext cx="3081240" cy="27324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48C2251-E1D2-6A43-9BC3-0F1D7EE4DFE0}"/>
              </a:ext>
            </a:extLst>
          </p:cNvPr>
          <p:cNvSpPr txBox="1"/>
          <p:nvPr/>
        </p:nvSpPr>
        <p:spPr>
          <a:xfrm>
            <a:off x="7734132" y="8466435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Login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78320-397E-F245-8E06-D1073E0B1AF8}"/>
              </a:ext>
            </a:extLst>
          </p:cNvPr>
          <p:cNvSpPr txBox="1"/>
          <p:nvPr/>
        </p:nvSpPr>
        <p:spPr>
          <a:xfrm>
            <a:off x="11936279" y="8466435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Register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C9C45-E336-B041-9247-CC96211FDA6C}"/>
              </a:ext>
            </a:extLst>
          </p:cNvPr>
          <p:cNvSpPr txBox="1"/>
          <p:nvPr/>
        </p:nvSpPr>
        <p:spPr>
          <a:xfrm>
            <a:off x="8312815" y="1639951"/>
            <a:ext cx="1787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로그인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7A5F5C-3D4A-8443-BA5D-E213DCAA56B1}"/>
              </a:ext>
            </a:extLst>
          </p:cNvPr>
          <p:cNvSpPr txBox="1"/>
          <p:nvPr/>
        </p:nvSpPr>
        <p:spPr>
          <a:xfrm>
            <a:off x="12645570" y="1573335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회원가입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00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720586-7C95-5E4D-943B-560BAF4B3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639" y="2711442"/>
            <a:ext cx="2552278" cy="502294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50FB77-DA66-6A43-A2C4-EBFE539FB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8975" y="2711442"/>
            <a:ext cx="2552278" cy="49644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74D878A-5EAC-2441-A0BC-D8591274A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362" y="2722800"/>
            <a:ext cx="2552278" cy="497842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A8F489-5F65-FE40-B1A9-62E3F51CD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10962" y="2711442"/>
            <a:ext cx="2552278" cy="49791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7877B5F-FD12-A645-9642-A3BB2528C25E}"/>
                  </a:ext>
                </a:extLst>
              </p14:cNvPr>
              <p14:cNvContentPartPr/>
              <p14:nvPr/>
            </p14:nvContentPartPr>
            <p14:xfrm>
              <a:off x="166308" y="3368642"/>
              <a:ext cx="5827680" cy="24350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7877B5F-FD12-A645-9642-A3BB2528C2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668" y="3261002"/>
                <a:ext cx="5935320" cy="265068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1FAADC2-2973-5841-8939-FDE330957319}"/>
              </a:ext>
            </a:extLst>
          </p:cNvPr>
          <p:cNvSpPr txBox="1"/>
          <p:nvPr/>
        </p:nvSpPr>
        <p:spPr>
          <a:xfrm>
            <a:off x="6093639" y="7868607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Cocktail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EAAD7-A956-3F41-82CA-458E0B9B398B}"/>
              </a:ext>
            </a:extLst>
          </p:cNvPr>
          <p:cNvSpPr txBox="1"/>
          <p:nvPr/>
        </p:nvSpPr>
        <p:spPr>
          <a:xfrm>
            <a:off x="8908975" y="7803160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My </a:t>
            </a:r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AA1D0C-6EA6-B94B-BA66-C2448FDE79EE}"/>
              </a:ext>
            </a:extLst>
          </p:cNvPr>
          <p:cNvSpPr txBox="1"/>
          <p:nvPr/>
        </p:nvSpPr>
        <p:spPr>
          <a:xfrm>
            <a:off x="11668362" y="7803159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Coummunity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FACFA8-66AD-FC4E-9D87-8DF00D4E043D}"/>
              </a:ext>
            </a:extLst>
          </p:cNvPr>
          <p:cNvSpPr txBox="1"/>
          <p:nvPr/>
        </p:nvSpPr>
        <p:spPr>
          <a:xfrm>
            <a:off x="14410962" y="7803889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Profile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CA956-864F-404F-824B-6DF80BF5E42D}"/>
              </a:ext>
            </a:extLst>
          </p:cNvPr>
          <p:cNvSpPr txBox="1"/>
          <p:nvPr/>
        </p:nvSpPr>
        <p:spPr>
          <a:xfrm>
            <a:off x="10101980" y="8736090"/>
            <a:ext cx="3132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Main Activity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2EA4FA-FDE9-4C42-A428-CF4705FC29B7}"/>
              </a:ext>
            </a:extLst>
          </p:cNvPr>
          <p:cNvSpPr txBox="1"/>
          <p:nvPr/>
        </p:nvSpPr>
        <p:spPr>
          <a:xfrm>
            <a:off x="6093639" y="2057007"/>
            <a:ext cx="255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0F643C-66CB-CF40-8A5D-202951695471}"/>
              </a:ext>
            </a:extLst>
          </p:cNvPr>
          <p:cNvSpPr txBox="1"/>
          <p:nvPr/>
        </p:nvSpPr>
        <p:spPr>
          <a:xfrm>
            <a:off x="8891414" y="1968163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마이 레시피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5B26AA-2F9B-E046-8920-697DF81B9019}"/>
              </a:ext>
            </a:extLst>
          </p:cNvPr>
          <p:cNvSpPr txBox="1"/>
          <p:nvPr/>
        </p:nvSpPr>
        <p:spPr>
          <a:xfrm>
            <a:off x="11666190" y="1946054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1C02EC-9EC5-DA4E-975D-CD5C2FD504D6}"/>
              </a:ext>
            </a:extLst>
          </p:cNvPr>
          <p:cNvSpPr txBox="1"/>
          <p:nvPr/>
        </p:nvSpPr>
        <p:spPr>
          <a:xfrm>
            <a:off x="14407386" y="2057005"/>
            <a:ext cx="255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88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563510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992795-F01F-364C-914D-BFF40F04F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7003" y="2247900"/>
            <a:ext cx="3163904" cy="622663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060FFA7-1F63-B143-9DB8-2CF0866A6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7915" y="2245963"/>
            <a:ext cx="3163904" cy="616273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E0A7786-D744-0342-900C-DE7DDBF43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7459" y="2245963"/>
            <a:ext cx="3163904" cy="618904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9409975-3C62-D846-9D0C-40733C883CFE}"/>
                  </a:ext>
                </a:extLst>
              </p14:cNvPr>
              <p14:cNvContentPartPr/>
              <p14:nvPr/>
            </p14:nvContentPartPr>
            <p14:xfrm>
              <a:off x="255228" y="4422991"/>
              <a:ext cx="3397680" cy="499824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9409975-3C62-D846-9D0C-40733C883C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88" y="4315351"/>
                <a:ext cx="3505320" cy="52138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F6A0671-46A5-3C40-A318-18CF1B0D9B56}"/>
              </a:ext>
            </a:extLst>
          </p:cNvPr>
          <p:cNvSpPr txBox="1"/>
          <p:nvPr/>
        </p:nvSpPr>
        <p:spPr>
          <a:xfrm>
            <a:off x="6442816" y="1697967"/>
            <a:ext cx="255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414F1D-DD30-6B4C-B626-6D99EF0964BC}"/>
              </a:ext>
            </a:extLst>
          </p:cNvPr>
          <p:cNvSpPr txBox="1"/>
          <p:nvPr/>
        </p:nvSpPr>
        <p:spPr>
          <a:xfrm>
            <a:off x="10118306" y="1463914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모든 레시피 목록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2A1DC-E166-ED40-AF40-B69613164CC3}"/>
              </a:ext>
            </a:extLst>
          </p:cNvPr>
          <p:cNvSpPr txBox="1"/>
          <p:nvPr/>
        </p:nvSpPr>
        <p:spPr>
          <a:xfrm>
            <a:off x="13800254" y="1402634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모든 레시피 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칵테일 정보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5819C9-CF4D-1D46-BC76-220C0500EBB2}"/>
              </a:ext>
            </a:extLst>
          </p:cNvPr>
          <p:cNvSpPr txBox="1"/>
          <p:nvPr/>
        </p:nvSpPr>
        <p:spPr>
          <a:xfrm>
            <a:off x="6442816" y="8610037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Cocktail Fragment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308414-E34D-964D-AC15-EE553BAC3152}"/>
              </a:ext>
            </a:extLst>
          </p:cNvPr>
          <p:cNvSpPr txBox="1"/>
          <p:nvPr/>
        </p:nvSpPr>
        <p:spPr>
          <a:xfrm>
            <a:off x="10118306" y="8527900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      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8414A-B9D2-0A44-B3FA-9C0CA20F0C96}"/>
              </a:ext>
            </a:extLst>
          </p:cNvPr>
          <p:cNvSpPr txBox="1"/>
          <p:nvPr/>
        </p:nvSpPr>
        <p:spPr>
          <a:xfrm>
            <a:off x="13793796" y="8529068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49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8992795-F01F-364C-914D-BFF40F04F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7002" y="2214795"/>
            <a:ext cx="3163904" cy="615406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060FFA7-1F63-B143-9DB8-2CF0866A6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4742" y="2214795"/>
            <a:ext cx="3150250" cy="616273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E0A7786-D744-0342-900C-DE7DDBF432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0872" y="2214795"/>
            <a:ext cx="3163904" cy="616273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F46E47A-5BAB-BE4C-95BD-EE61F78E90ED}"/>
                  </a:ext>
                </a:extLst>
              </p14:cNvPr>
              <p14:cNvContentPartPr/>
              <p14:nvPr/>
            </p14:nvContentPartPr>
            <p14:xfrm>
              <a:off x="1699188" y="4523071"/>
              <a:ext cx="2256480" cy="48031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F46E47A-5BAB-BE4C-95BD-EE61F78E90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5188" y="4415071"/>
                <a:ext cx="2364120" cy="50187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9E1763D-5E7F-A043-9804-D3E0DF754997}"/>
              </a:ext>
            </a:extLst>
          </p:cNvPr>
          <p:cNvSpPr txBox="1"/>
          <p:nvPr/>
        </p:nvSpPr>
        <p:spPr>
          <a:xfrm>
            <a:off x="6442815" y="1418843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마이 레시피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FE3654-5C33-AB44-8868-5E36856D897D}"/>
              </a:ext>
            </a:extLst>
          </p:cNvPr>
          <p:cNvSpPr txBox="1"/>
          <p:nvPr/>
        </p:nvSpPr>
        <p:spPr>
          <a:xfrm>
            <a:off x="6441523" y="8452658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My </a:t>
            </a:r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9A6CC-B2B1-484C-807F-2BC3C1B92C2B}"/>
              </a:ext>
            </a:extLst>
          </p:cNvPr>
          <p:cNvSpPr txBox="1"/>
          <p:nvPr/>
        </p:nvSpPr>
        <p:spPr>
          <a:xfrm>
            <a:off x="10053275" y="8452657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ED681-2F3D-5F4D-A8B8-6FB8D5ED3FA6}"/>
              </a:ext>
            </a:extLst>
          </p:cNvPr>
          <p:cNvSpPr txBox="1"/>
          <p:nvPr/>
        </p:nvSpPr>
        <p:spPr>
          <a:xfrm>
            <a:off x="10156685" y="1438166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레시피 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칵테일 정보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AC31A2-A150-024B-9703-1CDE3694841D}"/>
              </a:ext>
            </a:extLst>
          </p:cNvPr>
          <p:cNvSpPr txBox="1"/>
          <p:nvPr/>
        </p:nvSpPr>
        <p:spPr>
          <a:xfrm>
            <a:off x="13863728" y="8451174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Make </a:t>
            </a:r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2136A-1C3D-0B46-80C1-19B539313D42}"/>
              </a:ext>
            </a:extLst>
          </p:cNvPr>
          <p:cNvSpPr txBox="1"/>
          <p:nvPr/>
        </p:nvSpPr>
        <p:spPr>
          <a:xfrm>
            <a:off x="13860291" y="1346975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칵테일 레시피 작성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12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7720586-7C95-5E4D-943B-560BAF4B3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639" y="2733335"/>
            <a:ext cx="2552278" cy="49791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250FB77-DA66-6A43-A2C4-EBFE539FB8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2663" y="2711442"/>
            <a:ext cx="2544901" cy="49644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74D878A-5EAC-2441-A0BC-D8591274A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362" y="2726316"/>
            <a:ext cx="2552278" cy="497139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A8F489-5F65-FE40-B1A9-62E3F51CD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16533" y="2711442"/>
            <a:ext cx="2541136" cy="49791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6C25EDA3-E416-044E-AB9A-B5277FB48860}"/>
                  </a:ext>
                </a:extLst>
              </p14:cNvPr>
              <p14:cNvContentPartPr/>
              <p14:nvPr/>
            </p14:nvContentPartPr>
            <p14:xfrm>
              <a:off x="2143428" y="4579591"/>
              <a:ext cx="3715560" cy="5022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6C25EDA3-E416-044E-AB9A-B5277FB488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9428" y="4471951"/>
                <a:ext cx="3823200" cy="523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3210ED8-6457-644A-9456-5A1DB5E5772F}"/>
              </a:ext>
            </a:extLst>
          </p:cNvPr>
          <p:cNvSpPr txBox="1"/>
          <p:nvPr/>
        </p:nvSpPr>
        <p:spPr>
          <a:xfrm>
            <a:off x="6093639" y="2223034"/>
            <a:ext cx="255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프로필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DCC710-3C8D-5343-8242-A44AEF964AE8}"/>
              </a:ext>
            </a:extLst>
          </p:cNvPr>
          <p:cNvSpPr txBox="1"/>
          <p:nvPr/>
        </p:nvSpPr>
        <p:spPr>
          <a:xfrm>
            <a:off x="6093639" y="7834335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Profile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BB966-8C50-D042-9FBA-472262D194DE}"/>
              </a:ext>
            </a:extLst>
          </p:cNvPr>
          <p:cNvSpPr txBox="1"/>
          <p:nvPr/>
        </p:nvSpPr>
        <p:spPr>
          <a:xfrm>
            <a:off x="8905286" y="1880445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한 레시피 목록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198834-C1EA-654C-B41D-51C4F49B44AB}"/>
              </a:ext>
            </a:extLst>
          </p:cNvPr>
          <p:cNvSpPr txBox="1"/>
          <p:nvPr/>
        </p:nvSpPr>
        <p:spPr>
          <a:xfrm>
            <a:off x="8826823" y="7834335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List       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18B817-0B0F-F143-BC5A-1B272E53FAA2}"/>
              </a:ext>
            </a:extLst>
          </p:cNvPr>
          <p:cNvSpPr txBox="1"/>
          <p:nvPr/>
        </p:nvSpPr>
        <p:spPr>
          <a:xfrm>
            <a:off x="11609038" y="1587500"/>
            <a:ext cx="2552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즐겨찾기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한 레시피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칵테일 정보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4EAB8A-F565-094E-BE0C-FC819D0E4DE6}"/>
              </a:ext>
            </a:extLst>
          </p:cNvPr>
          <p:cNvSpPr txBox="1"/>
          <p:nvPr/>
        </p:nvSpPr>
        <p:spPr>
          <a:xfrm>
            <a:off x="11615888" y="7750683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Receipe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8777E0-2A44-534E-8C39-1EE559208686}"/>
              </a:ext>
            </a:extLst>
          </p:cNvPr>
          <p:cNvSpPr txBox="1"/>
          <p:nvPr/>
        </p:nvSpPr>
        <p:spPr>
          <a:xfrm>
            <a:off x="14328427" y="1848272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내 </a:t>
            </a:r>
            <a:r>
              <a:rPr lang="ko-KR" altLang="en-US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게시글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목록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83DAC4-13FA-7147-B608-DAF93B9A96F6}"/>
              </a:ext>
            </a:extLst>
          </p:cNvPr>
          <p:cNvSpPr txBox="1"/>
          <p:nvPr/>
        </p:nvSpPr>
        <p:spPr>
          <a:xfrm>
            <a:off x="14354460" y="7747114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Forum  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72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4D63B22-4538-A348-9EEC-0F3845F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23472"/>
            <a:ext cx="6324600" cy="8010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안드로이드 스튜디오를 이용한 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 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2E9119A-9B96-3042-8D59-D5128EE39710}"/>
                  </a:ext>
                </a:extLst>
              </p14:cNvPr>
              <p14:cNvContentPartPr/>
              <p14:nvPr/>
            </p14:nvContentPartPr>
            <p14:xfrm>
              <a:off x="3249708" y="4586071"/>
              <a:ext cx="2198160" cy="41425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2E9119A-9B96-3042-8D59-D5128EE397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6068" y="4478071"/>
                <a:ext cx="2305800" cy="435816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DCB4F94-214C-C341-8ED0-8E2A8676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810" y="2290091"/>
            <a:ext cx="3180363" cy="620355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09A84D-C956-C246-B0D0-60E75DF29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40327" y="2290091"/>
            <a:ext cx="3166017" cy="620355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AF0026-FF2A-0843-8D82-97C06AE57818}"/>
              </a:ext>
            </a:extLst>
          </p:cNvPr>
          <p:cNvSpPr txBox="1"/>
          <p:nvPr/>
        </p:nvSpPr>
        <p:spPr>
          <a:xfrm>
            <a:off x="8054852" y="1505243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메인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5D869-62D4-2545-8620-4E863158E4F2}"/>
              </a:ext>
            </a:extLst>
          </p:cNvPr>
          <p:cNvSpPr txBox="1"/>
          <p:nvPr/>
        </p:nvSpPr>
        <p:spPr>
          <a:xfrm>
            <a:off x="8054852" y="8576310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Coummunity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Fragment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69EEC7-E603-ED49-8946-F02318158168}"/>
              </a:ext>
            </a:extLst>
          </p:cNvPr>
          <p:cNvSpPr txBox="1"/>
          <p:nvPr/>
        </p:nvSpPr>
        <p:spPr>
          <a:xfrm>
            <a:off x="12347196" y="1701802"/>
            <a:ext cx="255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게시판 화면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4C8903-AA84-4A41-B35F-E9741A1814E7}"/>
              </a:ext>
            </a:extLst>
          </p:cNvPr>
          <p:cNvSpPr txBox="1"/>
          <p:nvPr/>
        </p:nvSpPr>
        <p:spPr>
          <a:xfrm>
            <a:off x="12399151" y="8552141"/>
            <a:ext cx="2552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Forum   Activity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구현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40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0" y="954592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19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디자인에 사용된 수학적 모델링 기법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F0E269EC-9781-4F46-BBF5-41324AB464BC}"/>
              </a:ext>
            </a:extLst>
          </p:cNvPr>
          <p:cNvSpPr txBox="1"/>
          <p:nvPr/>
        </p:nvSpPr>
        <p:spPr>
          <a:xfrm>
            <a:off x="1739249" y="3234547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01</a:t>
            </a:r>
            <a:endParaRPr lang="en-US" sz="4000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759ECCB0-C41C-BF4F-9FAA-B90901846F9C}"/>
              </a:ext>
            </a:extLst>
          </p:cNvPr>
          <p:cNvSpPr txBox="1"/>
          <p:nvPr/>
        </p:nvSpPr>
        <p:spPr>
          <a:xfrm>
            <a:off x="2590800" y="3368238"/>
            <a:ext cx="6553200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화면 </a:t>
            </a:r>
            <a:r>
              <a:rPr lang="ko-KR" altLang="en-US" sz="4000" dirty="0" err="1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좌우여백</a:t>
            </a:r>
            <a:r>
              <a:rPr lang="ko-KR" altLang="en-US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가능한 한 </a:t>
            </a:r>
            <a:r>
              <a:rPr lang="en-US" altLang="ko-KR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15dp</a:t>
            </a:r>
            <a:endParaRPr lang="en-US" sz="40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32CDA760-87EA-524A-9F63-1064C3C416EC}"/>
              </a:ext>
            </a:extLst>
          </p:cNvPr>
          <p:cNvSpPr txBox="1"/>
          <p:nvPr/>
        </p:nvSpPr>
        <p:spPr>
          <a:xfrm>
            <a:off x="1739249" y="4831166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02</a:t>
            </a:r>
            <a:endParaRPr lang="en-US" sz="4000" dirty="0"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89872E59-2687-5440-A945-5E78CE58FEAD}"/>
              </a:ext>
            </a:extLst>
          </p:cNvPr>
          <p:cNvSpPr txBox="1"/>
          <p:nvPr/>
        </p:nvSpPr>
        <p:spPr>
          <a:xfrm>
            <a:off x="2590800" y="4964857"/>
            <a:ext cx="5257800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 err="1">
                <a:latin typeface="Cafe24 Dangdanghae" pitchFamily="2" charset="-127"/>
                <a:ea typeface="Cafe24 Dangdanghae" pitchFamily="2" charset="-127"/>
              </a:rPr>
              <a:t>중앙지향적</a:t>
            </a:r>
            <a:r>
              <a:rPr lang="ko-KR" altLang="en-US" sz="4000" dirty="0">
                <a:latin typeface="Cafe24 Dangdanghae" pitchFamily="2" charset="-127"/>
                <a:ea typeface="Cafe24 Dangdanghae" pitchFamily="2" charset="-127"/>
              </a:rPr>
              <a:t> 배치</a:t>
            </a:r>
            <a:endParaRPr lang="en-US" sz="4000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FCFB723D-868E-394E-B074-D6FE111E86FF}"/>
              </a:ext>
            </a:extLst>
          </p:cNvPr>
          <p:cNvSpPr txBox="1"/>
          <p:nvPr/>
        </p:nvSpPr>
        <p:spPr>
          <a:xfrm>
            <a:off x="1739249" y="6484718"/>
            <a:ext cx="1301461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000" kern="0" spc="-1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03</a:t>
            </a:r>
            <a:endParaRPr lang="en-US" sz="4000" dirty="0"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53F0EDEA-2705-1845-A5FB-0BB0958880DE}"/>
              </a:ext>
            </a:extLst>
          </p:cNvPr>
          <p:cNvSpPr txBox="1"/>
          <p:nvPr/>
        </p:nvSpPr>
        <p:spPr>
          <a:xfrm>
            <a:off x="2590800" y="6618409"/>
            <a:ext cx="5514524" cy="124168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각 요소들 간 </a:t>
            </a:r>
            <a:r>
              <a:rPr lang="ko-KR" altLang="en-US" sz="4000" dirty="0" err="1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최소여백</a:t>
            </a:r>
            <a:r>
              <a:rPr lang="ko-KR" altLang="en-US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</a:t>
            </a:r>
            <a:r>
              <a:rPr lang="en-US" altLang="ko-KR" sz="4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5dp</a:t>
            </a:r>
            <a:endParaRPr lang="en-US" sz="4000" dirty="0">
              <a:latin typeface="Cafe24 Dangdanghae" pitchFamily="2" charset="-127"/>
              <a:ea typeface="Cafe24 Dangdanghae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4A71A0-0229-EA46-9026-8D32EE25F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566" y="2512508"/>
            <a:ext cx="3597234" cy="587899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06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2104" y="753069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프로젝트 개요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2104" y="1755406"/>
            <a:ext cx="8928290" cy="7965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목적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개요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5FF03A-EF12-4E66-9F36-0045C4982080}"/>
              </a:ext>
            </a:extLst>
          </p:cNvPr>
          <p:cNvGrpSpPr/>
          <p:nvPr/>
        </p:nvGrpSpPr>
        <p:grpSpPr>
          <a:xfrm>
            <a:off x="2364267" y="3416814"/>
            <a:ext cx="11802177" cy="2564886"/>
            <a:chOff x="2705831" y="3655819"/>
            <a:chExt cx="11802177" cy="2564886"/>
          </a:xfrm>
        </p:grpSpPr>
        <p:pic>
          <p:nvPicPr>
            <p:cNvPr id="4" name="그래픽 3" descr="두루마리 단색으로 채워진">
              <a:extLst>
                <a:ext uri="{FF2B5EF4-FFF2-40B4-BE49-F238E27FC236}">
                  <a16:creationId xmlns:a16="http://schemas.microsoft.com/office/drawing/2014/main" id="{AE1C90BB-41EA-4D0A-A1D9-C39B1AE5C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94923" y="3655820"/>
              <a:ext cx="2564885" cy="2564885"/>
            </a:xfrm>
            <a:prstGeom prst="rect">
              <a:avLst/>
            </a:prstGeom>
          </p:spPr>
        </p:pic>
        <p:pic>
          <p:nvPicPr>
            <p:cNvPr id="11" name="그래픽 10" descr="코코넛 단색으로 채워진">
              <a:extLst>
                <a:ext uri="{FF2B5EF4-FFF2-40B4-BE49-F238E27FC236}">
                  <a16:creationId xmlns:a16="http://schemas.microsoft.com/office/drawing/2014/main" id="{B6A7B534-8B1B-4CA2-B1EF-BC6B0718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5831" y="3655819"/>
              <a:ext cx="2564885" cy="2564885"/>
            </a:xfrm>
            <a:prstGeom prst="rect">
              <a:avLst/>
            </a:prstGeom>
          </p:spPr>
        </p:pic>
        <p:pic>
          <p:nvPicPr>
            <p:cNvPr id="20" name="그래픽 19" descr="공유 윤곽선">
              <a:extLst>
                <a:ext uri="{FF2B5EF4-FFF2-40B4-BE49-F238E27FC236}">
                  <a16:creationId xmlns:a16="http://schemas.microsoft.com/office/drawing/2014/main" id="{35562940-AA83-4A35-91B0-60325A55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943124" y="3655821"/>
              <a:ext cx="2564884" cy="2564884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9C9DFC-9CC6-45F1-9E48-97009993A7E6}"/>
              </a:ext>
            </a:extLst>
          </p:cNvPr>
          <p:cNvSpPr txBox="1"/>
          <p:nvPr/>
        </p:nvSpPr>
        <p:spPr>
          <a:xfrm>
            <a:off x="1752600" y="6982599"/>
            <a:ext cx="3788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각국의 다양한 칵테일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레시피를 제공합니다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438F88-4BE9-4412-A19C-D98572A733F7}"/>
              </a:ext>
            </a:extLst>
          </p:cNvPr>
          <p:cNvSpPr txBox="1"/>
          <p:nvPr/>
        </p:nvSpPr>
        <p:spPr>
          <a:xfrm>
            <a:off x="6495747" y="6982600"/>
            <a:ext cx="340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나만의 칵테일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만들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32EB28-C66F-464F-9F4A-1164454517D3}"/>
              </a:ext>
            </a:extLst>
          </p:cNvPr>
          <p:cNvSpPr txBox="1"/>
          <p:nvPr/>
        </p:nvSpPr>
        <p:spPr>
          <a:xfrm>
            <a:off x="10790506" y="6797932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커뮤니티를 통해 나만의 레시피를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사람들과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공유하고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의견을 나눌 수 있도록 합니다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090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20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2272608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UI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디자인에 사용된 수학적 모델링 기법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A44CA8-5DDB-6A4E-85B6-702A7BC2F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199" y="1704565"/>
            <a:ext cx="3597234" cy="703669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C4C00A3-7476-8440-94B0-35A702F14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49" y="2129721"/>
            <a:ext cx="4400571" cy="354529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4562BA-E88D-3E41-B57C-6ED9D5C32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740086"/>
            <a:ext cx="4400571" cy="166840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F99963-CF56-BC4F-845B-0A7B4D6020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086" y="6302860"/>
            <a:ext cx="2362200" cy="24384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ECA4A4CC-3103-6E4D-B665-E1BDEBD48DD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978420" y="2896029"/>
            <a:ext cx="1384779" cy="100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8E14BEA-936E-EB47-BBFA-2AB6F612EC3D}"/>
              </a:ext>
            </a:extLst>
          </p:cNvPr>
          <p:cNvCxnSpPr>
            <a:cxnSpLocks/>
          </p:cNvCxnSpPr>
          <p:nvPr/>
        </p:nvCxnSpPr>
        <p:spPr>
          <a:xfrm flipV="1">
            <a:off x="5943600" y="4232976"/>
            <a:ext cx="561656" cy="250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0664712-C5FB-6D47-96D6-C475D7F9758D}"/>
              </a:ext>
            </a:extLst>
          </p:cNvPr>
          <p:cNvCxnSpPr>
            <a:stCxn id="16" idx="1"/>
          </p:cNvCxnSpPr>
          <p:nvPr/>
        </p:nvCxnSpPr>
        <p:spPr>
          <a:xfrm flipH="1">
            <a:off x="11992762" y="7522060"/>
            <a:ext cx="1383324" cy="931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605BE-72A4-EF44-AA0B-FE707841F295}"/>
              </a:ext>
            </a:extLst>
          </p:cNvPr>
          <p:cNvSpPr txBox="1"/>
          <p:nvPr/>
        </p:nvSpPr>
        <p:spPr>
          <a:xfrm>
            <a:off x="12684424" y="5801640"/>
            <a:ext cx="38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FloatingActionButton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BCB996-1751-954E-AD72-6F2645A6445D}"/>
              </a:ext>
            </a:extLst>
          </p:cNvPr>
          <p:cNvSpPr txBox="1"/>
          <p:nvPr/>
        </p:nvSpPr>
        <p:spPr>
          <a:xfrm>
            <a:off x="2245538" y="5715699"/>
            <a:ext cx="38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ViewHolder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간 간격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48E78C-C5C0-C446-AC18-E4A3038B7507}"/>
              </a:ext>
            </a:extLst>
          </p:cNvPr>
          <p:cNvSpPr txBox="1"/>
          <p:nvPr/>
        </p:nvSpPr>
        <p:spPr>
          <a:xfrm>
            <a:off x="2077950" y="8509544"/>
            <a:ext cx="386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ViewHolder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내 요소 간격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723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3570" y="655893"/>
            <a:ext cx="3180952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2021 / 10 /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itchFamily="34" charset="0"/>
                <a:cs typeface="S-Core Dream 4 Regular" pitchFamily="34" charset="0"/>
              </a:rPr>
              <a:t>25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267342" y="4988883"/>
            <a:ext cx="11756130" cy="17412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발표를 들어주셔서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10199" y="655893"/>
            <a:ext cx="6141844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2390" y="655893"/>
            <a:ext cx="3666667" cy="54265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(7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조</a:t>
            </a:r>
            <a:r>
              <a:rPr lang="en-US" altLang="ko-KR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 </a:t>
            </a:r>
            <a:r>
              <a:rPr lang="ko-KR" altLang="en-US" sz="20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방구석낭만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21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73"/>
            <a:ext cx="16113273" cy="327170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팀프로젝트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1 7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조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(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방구석낭만</a:t>
            </a:r>
            <a:r>
              <a:rPr lang="en-US" altLang="ko-KR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)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개념설계 발표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63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3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9643" y="707440"/>
            <a:ext cx="13133181" cy="227972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5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설계 결정에 대한 진행상황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1655" y="4262437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01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1655" y="5775422"/>
            <a:ext cx="1383947" cy="14200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1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02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2562" y="4467280"/>
            <a:ext cx="5257800" cy="8421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Cafe24 Dangdanghae" pitchFamily="34" charset="0"/>
              </a:rPr>
              <a:t>문제해결에 적용된 이론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6938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  <a:cs typeface="Cafe24 Dangdanghae" pitchFamily="34" charset="0"/>
              </a:rPr>
              <a:t>+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2478991" y="9734985"/>
            <a:ext cx="2780487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16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목차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4821661C-9A11-4C5C-81CB-A312D7F705C5}"/>
              </a:ext>
            </a:extLst>
          </p:cNvPr>
          <p:cNvSpPr txBox="1"/>
          <p:nvPr/>
        </p:nvSpPr>
        <p:spPr>
          <a:xfrm>
            <a:off x="4309208" y="5966108"/>
            <a:ext cx="5257800" cy="8421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SW</a:t>
            </a:r>
            <a:r>
              <a:rPr lang="ko-KR" altLang="en-US" sz="36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를</a:t>
            </a:r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이용한 설계</a:t>
            </a:r>
            <a:r>
              <a:rPr lang="en-US" altLang="ko-KR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sz="3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해석</a:t>
            </a:r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200" y="9652699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4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02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아이디어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0938CD3-A956-4FB7-B03A-D3BB933E70EC}"/>
              </a:ext>
            </a:extLst>
          </p:cNvPr>
          <p:cNvSpPr txBox="1"/>
          <p:nvPr/>
        </p:nvSpPr>
        <p:spPr>
          <a:xfrm>
            <a:off x="11734050" y="2071360"/>
            <a:ext cx="3065991" cy="4763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0</a:t>
            </a:r>
            <a:r>
              <a:rPr lang="en-US" altLang="ko-KR" sz="20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1</a:t>
            </a:r>
            <a:endParaRPr lang="en-US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B6FF8595-6388-4726-8124-B689517FB9D4}"/>
              </a:ext>
            </a:extLst>
          </p:cNvPr>
          <p:cNvSpPr txBox="1"/>
          <p:nvPr/>
        </p:nvSpPr>
        <p:spPr>
          <a:xfrm>
            <a:off x="3487960" y="5002951"/>
            <a:ext cx="10284760" cy="20972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8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문제해결에 적용된 이론</a:t>
            </a:r>
            <a:endParaRPr lang="en-US" sz="8300" dirty="0">
              <a:latin typeface="Cafe24 Dangdanghae" pitchFamily="2" charset="-127"/>
              <a:ea typeface="Cafe24 Dangdanghae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08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탐색 알고리즘 선정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62CE2-5EB1-F64B-8A15-1E79C478D73E}"/>
              </a:ext>
            </a:extLst>
          </p:cNvPr>
          <p:cNvSpPr txBox="1"/>
          <p:nvPr/>
        </p:nvSpPr>
        <p:spPr>
          <a:xfrm>
            <a:off x="7549351" y="8525127"/>
            <a:ext cx="40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탐색 알고리즘 장단점 표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86AF42A-AD83-F045-AE4A-F1CA4FA5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20039"/>
              </p:ext>
            </p:extLst>
          </p:nvPr>
        </p:nvGraphicFramePr>
        <p:xfrm>
          <a:off x="1372104" y="2564510"/>
          <a:ext cx="8743950" cy="4864990"/>
        </p:xfrm>
        <a:graphic>
          <a:graphicData uri="http://schemas.openxmlformats.org/drawingml/2006/table">
            <a:tbl>
              <a:tblPr/>
              <a:tblGrid>
                <a:gridCol w="1089455">
                  <a:extLst>
                    <a:ext uri="{9D8B030D-6E8A-4147-A177-3AD203B41FA5}">
                      <a16:colId xmlns:a16="http://schemas.microsoft.com/office/drawing/2014/main" val="3527085606"/>
                    </a:ext>
                  </a:extLst>
                </a:gridCol>
                <a:gridCol w="3572447">
                  <a:extLst>
                    <a:ext uri="{9D8B030D-6E8A-4147-A177-3AD203B41FA5}">
                      <a16:colId xmlns:a16="http://schemas.microsoft.com/office/drawing/2014/main" val="2600029701"/>
                    </a:ext>
                  </a:extLst>
                </a:gridCol>
                <a:gridCol w="4082048">
                  <a:extLst>
                    <a:ext uri="{9D8B030D-6E8A-4147-A177-3AD203B41FA5}">
                      <a16:colId xmlns:a16="http://schemas.microsoft.com/office/drawing/2014/main" val="2314583492"/>
                    </a:ext>
                  </a:extLst>
                </a:gridCol>
              </a:tblGrid>
              <a:tr h="75145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 </a:t>
                      </a:r>
                      <a:endParaRPr lang="ko-Kore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ore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19345"/>
                  </a:ext>
                </a:extLst>
              </a:tr>
              <a:tr h="1100023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순차탐색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⦁가장 기초적인 알고리즘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⦁이해 및 구현에 용이 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contains)</a:t>
                      </a:r>
                      <a:endParaRPr lang="en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데이터양에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비례하여 속도가 증가함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499535"/>
                  </a:ext>
                </a:extLst>
              </a:tr>
              <a:tr h="144858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이진탐색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⦁순차 탐색 기법보다 빠르다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⦁사전에 미리 정렬이 되어 있어야한다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⦁다양한 사용자 정의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자료형에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적용이 비교적 힘들다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065659"/>
                  </a:ext>
                </a:extLst>
              </a:tr>
              <a:tr h="144858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해싱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⦁탐색 속도가 </a:t>
                      </a:r>
                      <a:r>
                        <a:rPr lang="el-G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Θ(1)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로 가장 빠르다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⦁자바의 </a:t>
                      </a: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HashMap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을 활용하여 빠르게 구현 가능하다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⦁메모리가 많이 필요할 수 있다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⦁키 중복을 고려하여 설계하여야 한다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88471"/>
                  </a:ext>
                </a:extLst>
              </a:tr>
            </a:tbl>
          </a:graphicData>
        </a:graphic>
      </p:graphicFrame>
      <p:sp>
        <p:nvSpPr>
          <p:cNvPr id="22" name="Object 14">
            <a:extLst>
              <a:ext uri="{FF2B5EF4-FFF2-40B4-BE49-F238E27FC236}">
                <a16:creationId xmlns:a16="http://schemas.microsoft.com/office/drawing/2014/main" id="{1012B1DD-6B5A-DE46-BE0D-CB3C276BBBE5}"/>
              </a:ext>
            </a:extLst>
          </p:cNvPr>
          <p:cNvSpPr txBox="1"/>
          <p:nvPr/>
        </p:nvSpPr>
        <p:spPr>
          <a:xfrm>
            <a:off x="12136443" y="3688832"/>
            <a:ext cx="5257800" cy="8421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09081-5979-7B4A-9CFB-4CDE796D9121}"/>
              </a:ext>
            </a:extLst>
          </p:cNvPr>
          <p:cNvSpPr txBox="1"/>
          <p:nvPr/>
        </p:nvSpPr>
        <p:spPr>
          <a:xfrm>
            <a:off x="10515599" y="3011010"/>
            <a:ext cx="57060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순차탐색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 처음부터 끝까지 탐색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FIFO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방식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Contains( )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등 메서드로 구현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24BBAA-B223-2446-A93A-C2C3D2F10420}"/>
              </a:ext>
            </a:extLst>
          </p:cNvPr>
          <p:cNvSpPr txBox="1"/>
          <p:nvPr/>
        </p:nvSpPr>
        <p:spPr>
          <a:xfrm>
            <a:off x="10515599" y="4783096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이진탐색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정렬된 리스트 이분화 후 탐색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1821D-B685-C549-8554-67E7208DAE5F}"/>
              </a:ext>
            </a:extLst>
          </p:cNvPr>
          <p:cNvSpPr txBox="1"/>
          <p:nvPr/>
        </p:nvSpPr>
        <p:spPr>
          <a:xfrm>
            <a:off x="10515599" y="6028397"/>
            <a:ext cx="57060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000" b="1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해싱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문자열을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해싱키로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변환 후 탐색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자바의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HashMap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이용해 구현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908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192" y="9570414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탐색 알고리즘 선정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62CE2-5EB1-F64B-8A15-1E79C478D73E}"/>
              </a:ext>
            </a:extLst>
          </p:cNvPr>
          <p:cNvSpPr txBox="1"/>
          <p:nvPr/>
        </p:nvSpPr>
        <p:spPr>
          <a:xfrm>
            <a:off x="7549351" y="8525127"/>
            <a:ext cx="40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탐색 알고리즘 선정 표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09081-5979-7B4A-9CFB-4CDE796D9121}"/>
              </a:ext>
            </a:extLst>
          </p:cNvPr>
          <p:cNvSpPr txBox="1"/>
          <p:nvPr/>
        </p:nvSpPr>
        <p:spPr>
          <a:xfrm>
            <a:off x="10515599" y="3011010"/>
            <a:ext cx="570607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속도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탐색의 속도가 다른 자료구조에 비해 빠른가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24BBAA-B223-2446-A93A-C2C3D2F10420}"/>
              </a:ext>
            </a:extLst>
          </p:cNvPr>
          <p:cNvSpPr txBox="1"/>
          <p:nvPr/>
        </p:nvSpPr>
        <p:spPr>
          <a:xfrm>
            <a:off x="10513558" y="4050613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 가능성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한정된 시간 안에 구현이 가능한가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1821D-B685-C549-8554-67E7208DAE5F}"/>
              </a:ext>
            </a:extLst>
          </p:cNvPr>
          <p:cNvSpPr txBox="1"/>
          <p:nvPr/>
        </p:nvSpPr>
        <p:spPr>
          <a:xfrm>
            <a:off x="10535329" y="5282281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크기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코드의 크기가 얼마나 작은가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6405E5-F0C6-024B-BAA4-504D1F93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68661"/>
              </p:ext>
            </p:extLst>
          </p:nvPr>
        </p:nvGraphicFramePr>
        <p:xfrm>
          <a:off x="1372104" y="2869881"/>
          <a:ext cx="8894944" cy="4477213"/>
        </p:xfrm>
        <a:graphic>
          <a:graphicData uri="http://schemas.openxmlformats.org/drawingml/2006/table">
            <a:tbl>
              <a:tblPr/>
              <a:tblGrid>
                <a:gridCol w="3981618">
                  <a:extLst>
                    <a:ext uri="{9D8B030D-6E8A-4147-A177-3AD203B41FA5}">
                      <a16:colId xmlns:a16="http://schemas.microsoft.com/office/drawing/2014/main" val="1029699805"/>
                    </a:ext>
                  </a:extLst>
                </a:gridCol>
                <a:gridCol w="1635288">
                  <a:extLst>
                    <a:ext uri="{9D8B030D-6E8A-4147-A177-3AD203B41FA5}">
                      <a16:colId xmlns:a16="http://schemas.microsoft.com/office/drawing/2014/main" val="1475330231"/>
                    </a:ext>
                  </a:extLst>
                </a:gridCol>
                <a:gridCol w="1854889">
                  <a:extLst>
                    <a:ext uri="{9D8B030D-6E8A-4147-A177-3AD203B41FA5}">
                      <a16:colId xmlns:a16="http://schemas.microsoft.com/office/drawing/2014/main" val="2130486186"/>
                    </a:ext>
                  </a:extLst>
                </a:gridCol>
                <a:gridCol w="1423149">
                  <a:extLst>
                    <a:ext uri="{9D8B030D-6E8A-4147-A177-3AD203B41FA5}">
                      <a16:colId xmlns:a16="http://schemas.microsoft.com/office/drawing/2014/main" val="3319449859"/>
                    </a:ext>
                  </a:extLst>
                </a:gridCol>
              </a:tblGrid>
              <a:tr h="1335077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                       아이디어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          기준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순차 탐색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이진탐색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해싱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768317"/>
                  </a:ext>
                </a:extLst>
              </a:tr>
              <a:tr h="7855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속도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293925"/>
                  </a:ext>
                </a:extLst>
              </a:tr>
              <a:tr h="7855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 가능성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248627"/>
                  </a:ext>
                </a:extLst>
              </a:tr>
              <a:tr h="7855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크기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100881"/>
                  </a:ext>
                </a:extLst>
              </a:tr>
              <a:tr h="78553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범용성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745012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12D63ED-D7B4-0441-A9FF-7991BD00CED6}"/>
              </a:ext>
            </a:extLst>
          </p:cNvPr>
          <p:cNvSpPr txBox="1"/>
          <p:nvPr/>
        </p:nvSpPr>
        <p:spPr>
          <a:xfrm>
            <a:off x="10535329" y="6426650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범용성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얼마나 많은 경우에 사용 가능한가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8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7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정렬 알고리즘 선정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62CE2-5EB1-F64B-8A15-1E79C478D73E}"/>
              </a:ext>
            </a:extLst>
          </p:cNvPr>
          <p:cNvSpPr txBox="1"/>
          <p:nvPr/>
        </p:nvSpPr>
        <p:spPr>
          <a:xfrm>
            <a:off x="7549351" y="8525127"/>
            <a:ext cx="40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 알고리즘 장단점 표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2" name="Object 14">
            <a:extLst>
              <a:ext uri="{FF2B5EF4-FFF2-40B4-BE49-F238E27FC236}">
                <a16:creationId xmlns:a16="http://schemas.microsoft.com/office/drawing/2014/main" id="{1012B1DD-6B5A-DE46-BE0D-CB3C276BBBE5}"/>
              </a:ext>
            </a:extLst>
          </p:cNvPr>
          <p:cNvSpPr txBox="1"/>
          <p:nvPr/>
        </p:nvSpPr>
        <p:spPr>
          <a:xfrm>
            <a:off x="12136443" y="3688832"/>
            <a:ext cx="5257800" cy="8421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sz="36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Cafe24 Dangdanghae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36EB4D-E387-9447-868F-E979DF754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10202"/>
              </p:ext>
            </p:extLst>
          </p:nvPr>
        </p:nvGraphicFramePr>
        <p:xfrm>
          <a:off x="2171700" y="1914693"/>
          <a:ext cx="13944599" cy="6434700"/>
        </p:xfrm>
        <a:graphic>
          <a:graphicData uri="http://schemas.openxmlformats.org/drawingml/2006/table">
            <a:tbl>
              <a:tblPr/>
              <a:tblGrid>
                <a:gridCol w="3257694">
                  <a:extLst>
                    <a:ext uri="{9D8B030D-6E8A-4147-A177-3AD203B41FA5}">
                      <a16:colId xmlns:a16="http://schemas.microsoft.com/office/drawing/2014/main" val="4085099511"/>
                    </a:ext>
                  </a:extLst>
                </a:gridCol>
                <a:gridCol w="5975780">
                  <a:extLst>
                    <a:ext uri="{9D8B030D-6E8A-4147-A177-3AD203B41FA5}">
                      <a16:colId xmlns:a16="http://schemas.microsoft.com/office/drawing/2014/main" val="1516949720"/>
                    </a:ext>
                  </a:extLst>
                </a:gridCol>
                <a:gridCol w="4711125">
                  <a:extLst>
                    <a:ext uri="{9D8B030D-6E8A-4147-A177-3AD203B41FA5}">
                      <a16:colId xmlns:a16="http://schemas.microsoft.com/office/drawing/2014/main" val="370022752"/>
                    </a:ext>
                  </a:extLst>
                </a:gridCol>
              </a:tblGrid>
              <a:tr h="727575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 </a:t>
                      </a:r>
                      <a:endParaRPr lang="ko-Kore-KR" altLang="en-US" sz="16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</a:t>
                      </a:r>
                      <a:endParaRPr lang="ko-Kore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장점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단점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444"/>
                  </a:ext>
                </a:extLst>
              </a:tr>
              <a:tr h="102913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기수 정렬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•O(</a:t>
                      </a:r>
                      <a:r>
                        <a:rPr lang="en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n+k</a:t>
                      </a: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이라는 시간복잡도를 가짐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메모리가 가장 많이 필요함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데이터 타입이 일정해야 함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 난이도가  매우 높음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369668"/>
                  </a:ext>
                </a:extLst>
              </a:tr>
              <a:tr h="102913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퀵 정렬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•Θ(</a:t>
                      </a: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n log(n))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평균 시간복잡도를 가짐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최악의 경우 </a:t>
                      </a: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O(n^2)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시간복잡도를 가짐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직접 구현하여야 함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267173"/>
                  </a:ext>
                </a:extLst>
              </a:tr>
              <a:tr h="133069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자바 라이브러리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Arrays.sort()</a:t>
                      </a:r>
                      <a:endParaRPr lang="en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듀얼피봇 퀵 정렬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 난이도가 매우 간단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Comparator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이용한 정렬 가능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다양한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자료형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적용 가능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퀵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정렬에 비해 성능 및 안정성 개선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•Array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만 정렬 가능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최악의 경우 </a:t>
                      </a: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O(n^2)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시간복잡도를 가짐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98983"/>
                  </a:ext>
                </a:extLst>
              </a:tr>
              <a:tr h="1587198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자바 라이브러리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Collections.sort()</a:t>
                      </a:r>
                      <a:endParaRPr lang="en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(Tim </a:t>
                      </a: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정렬</a:t>
                      </a:r>
                      <a:r>
                        <a:rPr lang="en-US" altLang="ko-KR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)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 난이도가 매우 간단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Comparator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 이용한 정렬 가능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ArrayList 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등 다양한 자료구조 및 자료형에 적용 가능</a:t>
                      </a:r>
                      <a:endParaRPr lang="ko-KR" altLang="en-US" sz="160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 </a:t>
                      </a: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O(n log(n))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 시간복잡도를 가짐</a:t>
                      </a:r>
                      <a:endParaRPr lang="ko-KR" altLang="en-US" sz="160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배열은 정렬 불가</a:t>
                      </a:r>
                      <a:endParaRPr lang="ko-KR" altLang="en-US" sz="1600" dirty="0">
                        <a:effectLst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•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메모리가 많이 필요함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4635" marR="64635" marT="64635" marB="6463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30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43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192" y="9570414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1" y="648282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정렬 알고리즘 선정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62CE2-5EB1-F64B-8A15-1E79C478D73E}"/>
              </a:ext>
            </a:extLst>
          </p:cNvPr>
          <p:cNvSpPr txBox="1"/>
          <p:nvPr/>
        </p:nvSpPr>
        <p:spPr>
          <a:xfrm>
            <a:off x="7549351" y="8525127"/>
            <a:ext cx="4033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정렬 알고리즘 선정 표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09081-5979-7B4A-9CFB-4CDE796D9121}"/>
              </a:ext>
            </a:extLst>
          </p:cNvPr>
          <p:cNvSpPr txBox="1"/>
          <p:nvPr/>
        </p:nvSpPr>
        <p:spPr>
          <a:xfrm>
            <a:off x="10515599" y="3011010"/>
            <a:ext cx="570607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속도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탐색의 속도가 다른 자료구조에 비해 빠른가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24BBAA-B223-2446-A93A-C2C3D2F10420}"/>
              </a:ext>
            </a:extLst>
          </p:cNvPr>
          <p:cNvSpPr txBox="1"/>
          <p:nvPr/>
        </p:nvSpPr>
        <p:spPr>
          <a:xfrm>
            <a:off x="10513558" y="4050613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2.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구현 가능성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한정된 시간 안에 구현이 가능한가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11821D-B685-C549-8554-67E7208DAE5F}"/>
              </a:ext>
            </a:extLst>
          </p:cNvPr>
          <p:cNvSpPr txBox="1"/>
          <p:nvPr/>
        </p:nvSpPr>
        <p:spPr>
          <a:xfrm>
            <a:off x="10535329" y="5282281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크기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코드의 크기가 얼마나 작은가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2D63ED-D7B4-0441-A9FF-7991BD00CED6}"/>
              </a:ext>
            </a:extLst>
          </p:cNvPr>
          <p:cNvSpPr txBox="1"/>
          <p:nvPr/>
        </p:nvSpPr>
        <p:spPr>
          <a:xfrm>
            <a:off x="10535329" y="6426650"/>
            <a:ext cx="57060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4.</a:t>
            </a:r>
            <a:r>
              <a:rPr lang="ko-KR" altLang="en-US" sz="2000" b="1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범용성</a:t>
            </a:r>
            <a:endParaRPr lang="en-US" altLang="ko-KR" sz="2000" b="1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얼마나 많은 경우에 사용 가능한가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  <a:p>
            <a:pPr lvl="1"/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86BA0F-AF22-DB47-A27E-47F02A98C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220651"/>
              </p:ext>
            </p:extLst>
          </p:nvPr>
        </p:nvGraphicFramePr>
        <p:xfrm>
          <a:off x="1372104" y="2869881"/>
          <a:ext cx="8762494" cy="4985924"/>
        </p:xfrm>
        <a:graphic>
          <a:graphicData uri="http://schemas.openxmlformats.org/drawingml/2006/table">
            <a:tbl>
              <a:tblPr/>
              <a:tblGrid>
                <a:gridCol w="2020441">
                  <a:extLst>
                    <a:ext uri="{9D8B030D-6E8A-4147-A177-3AD203B41FA5}">
                      <a16:colId xmlns:a16="http://schemas.microsoft.com/office/drawing/2014/main" val="2270455440"/>
                    </a:ext>
                  </a:extLst>
                </a:gridCol>
                <a:gridCol w="1685772">
                  <a:extLst>
                    <a:ext uri="{9D8B030D-6E8A-4147-A177-3AD203B41FA5}">
                      <a16:colId xmlns:a16="http://schemas.microsoft.com/office/drawing/2014/main" val="1608221002"/>
                    </a:ext>
                  </a:extLst>
                </a:gridCol>
                <a:gridCol w="1684737">
                  <a:extLst>
                    <a:ext uri="{9D8B030D-6E8A-4147-A177-3AD203B41FA5}">
                      <a16:colId xmlns:a16="http://schemas.microsoft.com/office/drawing/2014/main" val="3580634723"/>
                    </a:ext>
                  </a:extLst>
                </a:gridCol>
                <a:gridCol w="1685772">
                  <a:extLst>
                    <a:ext uri="{9D8B030D-6E8A-4147-A177-3AD203B41FA5}">
                      <a16:colId xmlns:a16="http://schemas.microsoft.com/office/drawing/2014/main" val="484970780"/>
                    </a:ext>
                  </a:extLst>
                </a:gridCol>
                <a:gridCol w="1685772">
                  <a:extLst>
                    <a:ext uri="{9D8B030D-6E8A-4147-A177-3AD203B41FA5}">
                      <a16:colId xmlns:a16="http://schemas.microsoft.com/office/drawing/2014/main" val="1000135169"/>
                    </a:ext>
                  </a:extLst>
                </a:gridCol>
              </a:tblGrid>
              <a:tr h="1345115">
                <a:tc>
                  <a:txBody>
                    <a:bodyPr/>
                    <a:lstStyle/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                               정렬</a:t>
                      </a:r>
                      <a:endParaRPr lang="ko-KR" altLang="en-US" sz="2400" dirty="0">
                        <a:effectLst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   기준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기수 정렬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퀵</a:t>
                      </a:r>
                      <a:r>
                        <a:rPr lang="ko-KR" altLang="en-US" sz="24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정렬</a:t>
                      </a:r>
                      <a:endParaRPr lang="ko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Arrays.sort()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Collections.sort()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72088"/>
                  </a:ext>
                </a:extLst>
              </a:tr>
              <a:tr h="7914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속도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434219"/>
                  </a:ext>
                </a:extLst>
              </a:tr>
              <a:tr h="7914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 가능성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012197"/>
                  </a:ext>
                </a:extLst>
              </a:tr>
              <a:tr h="7914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크기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51841"/>
                  </a:ext>
                </a:extLst>
              </a:tr>
              <a:tr h="79144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범용성</a:t>
                      </a:r>
                      <a:endParaRPr lang="ko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endParaRPr lang="ko-Kore-KR" altLang="en-US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S</a:t>
                      </a:r>
                      <a:endParaRPr lang="en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4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+</a:t>
                      </a:r>
                      <a:endParaRPr lang="ko-Kore-KR" altLang="en-US" sz="24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630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58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8793" y="9533931"/>
            <a:ext cx="15457143" cy="164571"/>
            <a:chOff x="-371429" y="9460571"/>
            <a:chExt cx="15457143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1429" y="9460571"/>
              <a:ext cx="15457143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7028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Cafe24 Dangdanghae" pitchFamily="34" charset="0"/>
              </a:rPr>
              <a:t>0</a:t>
            </a:r>
            <a:r>
              <a:rPr lang="en-US" altLang="ko-KR" sz="3000" dirty="0">
                <a:solidFill>
                  <a:srgbClr val="595959"/>
                </a:solidFill>
                <a:latin typeface="Cafe24 Dangdanghae" pitchFamily="34" charset="0"/>
              </a:rPr>
              <a:t>9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491"/>
            <a:ext cx="742705" cy="12533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Cafe24 Dangdanghae" pitchFamily="34" charset="0"/>
                <a:cs typeface="Cafe24 Dangdanghae" pitchFamily="34" charset="0"/>
              </a:rPr>
              <a:t>+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605192" y="405595"/>
            <a:ext cx="10657143" cy="15371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탐색</a:t>
            </a:r>
            <a:r>
              <a:rPr lang="en-US" altLang="ko-KR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,</a:t>
            </a:r>
            <a:r>
              <a:rPr lang="ko-KR" altLang="en-US" sz="6300" dirty="0">
                <a:solidFill>
                  <a:srgbClr val="595959"/>
                </a:solidFill>
                <a:latin typeface="Cafe24 Dangdanghae" pitchFamily="2" charset="-127"/>
                <a:ea typeface="Cafe24 Dangdanghae" pitchFamily="2" charset="-127"/>
              </a:rPr>
              <a:t> 정렬 알고리즘 사용</a:t>
            </a:r>
            <a:endParaRPr lang="en-US" dirty="0">
              <a:latin typeface="Cafe24 Dangdanghae" pitchFamily="2" charset="-127"/>
              <a:ea typeface="Cafe24 Dangdanghae" pitchFamily="2" charset="-127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7AB4E81E-104B-4559-AC69-B429371D0009}"/>
              </a:ext>
            </a:extLst>
          </p:cNvPr>
          <p:cNvSpPr txBox="1"/>
          <p:nvPr/>
        </p:nvSpPr>
        <p:spPr>
          <a:xfrm>
            <a:off x="1372104" y="9734985"/>
            <a:ext cx="4170730" cy="4341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01 </a:t>
            </a:r>
            <a:r>
              <a:rPr lang="ko-KR" altLang="en-US" sz="16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기능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76F47A-383E-4833-AFA5-B7BB0192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788" y="13589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A447FA4-05A6-4145-8033-BC870A161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37134"/>
              </p:ext>
            </p:extLst>
          </p:nvPr>
        </p:nvGraphicFramePr>
        <p:xfrm>
          <a:off x="769481" y="2338474"/>
          <a:ext cx="8590648" cy="5508013"/>
        </p:xfrm>
        <a:graphic>
          <a:graphicData uri="http://schemas.openxmlformats.org/drawingml/2006/table">
            <a:tbl>
              <a:tblPr/>
              <a:tblGrid>
                <a:gridCol w="3038689">
                  <a:extLst>
                    <a:ext uri="{9D8B030D-6E8A-4147-A177-3AD203B41FA5}">
                      <a16:colId xmlns:a16="http://schemas.microsoft.com/office/drawing/2014/main" val="2868707623"/>
                    </a:ext>
                  </a:extLst>
                </a:gridCol>
                <a:gridCol w="5551959">
                  <a:extLst>
                    <a:ext uri="{9D8B030D-6E8A-4147-A177-3AD203B41FA5}">
                      <a16:colId xmlns:a16="http://schemas.microsoft.com/office/drawing/2014/main" val="3262746476"/>
                    </a:ext>
                  </a:extLst>
                </a:gridCol>
              </a:tblGrid>
              <a:tr h="52993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 기능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탐색 알고리즘 사용 방법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50098"/>
                  </a:ext>
                </a:extLst>
              </a:tr>
              <a:tr h="136646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커뮤니티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게시글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검색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에서 불러온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게시글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목록을 </a:t>
                      </a:r>
                      <a:r>
                        <a:rPr lang="en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ArrayList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저장한 후 순차 탐색을 이용해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게시글을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검색할 수 있습니다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351904"/>
                  </a:ext>
                </a:extLst>
              </a:tr>
              <a:tr h="180580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즐겨찾기한 게시물 검색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HashMap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게시글번호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-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게시글객체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의 형식으로 저장한다면 빠른 속도로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즐겨찾기한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게시물을 탐색할 수 있습니다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325144"/>
                  </a:ext>
                </a:extLst>
              </a:tr>
              <a:tr h="180580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레시피 검색 자동완성</a:t>
                      </a:r>
                      <a:endParaRPr lang="ko-KR" altLang="en-US" sz="160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칵테일 레시피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목록창에서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검색 기능이 추가될 경우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검색 키워드에 따른 자동완성 기능을 탐색 알고리즘을 통해 </a:t>
                      </a:r>
                      <a:r>
                        <a:rPr lang="ko-KR" altLang="en-US" sz="16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구현가능해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보입니다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 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3830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1D6DEBC-FB7B-884E-B68D-D88D43348E33}"/>
              </a:ext>
            </a:extLst>
          </p:cNvPr>
          <p:cNvSpPr txBox="1"/>
          <p:nvPr/>
        </p:nvSpPr>
        <p:spPr>
          <a:xfrm>
            <a:off x="7010400" y="8489449"/>
            <a:ext cx="425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&lt;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탐색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정렬 알고리즘 </a:t>
            </a:r>
            <a:r>
              <a:rPr lang="ko-KR" altLang="en-US" sz="2400" dirty="0" err="1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사용표</a:t>
            </a:r>
            <a:r>
              <a:rPr lang="en-US" altLang="ko-KR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</a:t>
            </a:r>
            <a:r>
              <a:rPr lang="ko-KR" altLang="en-US" sz="2400" dirty="0">
                <a:solidFill>
                  <a:srgbClr val="595959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2F68DA1-594C-5842-9B35-54F4CC784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980257"/>
              </p:ext>
            </p:extLst>
          </p:nvPr>
        </p:nvGraphicFramePr>
        <p:xfrm>
          <a:off x="9651833" y="2338474"/>
          <a:ext cx="7450706" cy="5508012"/>
        </p:xfrm>
        <a:graphic>
          <a:graphicData uri="http://schemas.openxmlformats.org/drawingml/2006/table">
            <a:tbl>
              <a:tblPr/>
              <a:tblGrid>
                <a:gridCol w="2985566">
                  <a:extLst>
                    <a:ext uri="{9D8B030D-6E8A-4147-A177-3AD203B41FA5}">
                      <a16:colId xmlns:a16="http://schemas.microsoft.com/office/drawing/2014/main" val="1676742236"/>
                    </a:ext>
                  </a:extLst>
                </a:gridCol>
                <a:gridCol w="4465140">
                  <a:extLst>
                    <a:ext uri="{9D8B030D-6E8A-4147-A177-3AD203B41FA5}">
                      <a16:colId xmlns:a16="http://schemas.microsoft.com/office/drawing/2014/main" val="2551159132"/>
                    </a:ext>
                  </a:extLst>
                </a:gridCol>
              </a:tblGrid>
              <a:tr h="1382596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구현 기능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정렬 알고리즘 사용 방법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24133"/>
                  </a:ext>
                </a:extLst>
              </a:tr>
              <a:tr h="2414774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레시피 정렬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2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ArrayList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에 저장된 칵테일 레시피를 </a:t>
                      </a:r>
                      <a:r>
                        <a:rPr lang="en" sz="2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Collections.sort</a:t>
                      </a:r>
                      <a:r>
                        <a:rPr lang="en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() 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라이브러리와 </a:t>
                      </a:r>
                      <a:r>
                        <a:rPr lang="en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Comparator</a:t>
                      </a:r>
                      <a:r>
                        <a:rPr lang="ko-KR" altLang="en-US" sz="2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를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사용하여 다양한 기준으로 정렬할 수 있습니다</a:t>
                      </a: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97475"/>
                  </a:ext>
                </a:extLst>
              </a:tr>
              <a:tr h="1710642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게시판 정렬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E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레시피와 마찬가지로</a:t>
                      </a: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인기순</a:t>
                      </a: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  <a:r>
                        <a:rPr lang="ko-KR" altLang="en-US" sz="20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최신순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 오름</a:t>
                      </a:r>
                      <a:r>
                        <a:rPr lang="en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or</a:t>
                      </a:r>
                      <a:r>
                        <a:rPr lang="ko-KR" altLang="en-US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내림차순 기준으로 정렬할 수 있습니다</a:t>
                      </a:r>
                      <a:r>
                        <a:rPr lang="en-US" altLang="ko-KR" sz="2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.</a:t>
                      </a:r>
                      <a:endParaRPr lang="ko-KR" altLang="en-US" sz="2000" dirty="0">
                        <a:effectLst/>
                      </a:endParaRPr>
                    </a:p>
                  </a:txBody>
                  <a:tcPr marL="66675" marR="66675" marT="66675" marB="66675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1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31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1932</Words>
  <Application>Microsoft Macintosh PowerPoint</Application>
  <PresentationFormat>사용자 지정</PresentationFormat>
  <Paragraphs>356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Cafe24 Dangdanghae</vt:lpstr>
      <vt:lpstr>맑은 고딕</vt:lpstr>
      <vt:lpstr>S-Core Dream 4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위진영</cp:lastModifiedBy>
  <cp:revision>634</cp:revision>
  <dcterms:created xsi:type="dcterms:W3CDTF">2021-09-24T17:15:04Z</dcterms:created>
  <dcterms:modified xsi:type="dcterms:W3CDTF">2021-10-25T08:41:51Z</dcterms:modified>
</cp:coreProperties>
</file>